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8288000" cy="10287000"/>
  <p:notesSz cx="6858000" cy="9144000"/>
  <p:embeddedFontLst>
    <p:embeddedFont>
      <p:font typeface="Gulfs Display" charset="1" panose="00000500000000000000"/>
      <p:regular r:id="rId24"/>
    </p:embeddedFont>
    <p:embeddedFont>
      <p:font typeface="Canva Sans Bold" charset="1" panose="020B0803030501040103"/>
      <p:regular r:id="rId25"/>
    </p:embeddedFont>
    <p:embeddedFont>
      <p:font typeface="Canva Sans" charset="1" panose="020B0503030501040103"/>
      <p:regular r:id="rId26"/>
    </p:embeddedFont>
    <p:embeddedFont>
      <p:font typeface="Canva Sans Italics" charset="1" panose="020B0503030501040103"/>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9.png" Type="http://schemas.openxmlformats.org/officeDocument/2006/relationships/image"/><Relationship Id="rId13" Target="../media/image10.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1.png" Type="http://schemas.openxmlformats.org/officeDocument/2006/relationships/image"/><Relationship Id="rId15" Target="../media/image22.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3.png" Type="http://schemas.openxmlformats.org/officeDocument/2006/relationships/image"/><Relationship Id="rId15" Target="../media/image24.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5.png" Type="http://schemas.openxmlformats.org/officeDocument/2006/relationships/image"/><Relationship Id="rId15" Target="../media/image26.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7.png" Type="http://schemas.openxmlformats.org/officeDocument/2006/relationships/image"/><Relationship Id="rId15" Target="../media/image28.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9.png" Type="http://schemas.openxmlformats.org/officeDocument/2006/relationships/image"/><Relationship Id="rId15" Target="../media/image30.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31.png" Type="http://schemas.openxmlformats.org/officeDocument/2006/relationships/image"/><Relationship Id="rId15" Target="../media/image32.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33.png" Type="http://schemas.openxmlformats.org/officeDocument/2006/relationships/image"/><Relationship Id="rId15" Target="../media/image34.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35.png" Type="http://schemas.openxmlformats.org/officeDocument/2006/relationships/image"/><Relationship Id="rId15" Target="../media/image36.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37.png" Type="http://schemas.openxmlformats.org/officeDocument/2006/relationships/image"/><Relationship Id="rId15" Target="../media/image38.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39.png" Type="http://schemas.openxmlformats.org/officeDocument/2006/relationships/image"/><Relationship Id="rId15" Target="../media/image40.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41.png" Type="http://schemas.openxmlformats.org/officeDocument/2006/relationships/image"/><Relationship Id="rId15" Target="../media/image42.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43.png" Type="http://schemas.openxmlformats.org/officeDocument/2006/relationships/image"/><Relationship Id="rId15" Target="../media/image44.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45.png" Type="http://schemas.openxmlformats.org/officeDocument/2006/relationships/image"/><Relationship Id="rId15" Target="../media/image46.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47.png" Type="http://schemas.openxmlformats.org/officeDocument/2006/relationships/image"/><Relationship Id="rId15" Target="../media/image48.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49.png" Type="http://schemas.openxmlformats.org/officeDocument/2006/relationships/image"/><Relationship Id="rId15" Target="../media/image50.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9544052" y="4578920"/>
            <a:ext cx="5106466" cy="4679380"/>
          </a:xfrm>
          <a:custGeom>
            <a:avLst/>
            <a:gdLst/>
            <a:ahLst/>
            <a:cxnLst/>
            <a:rect r="r" b="b" t="t" l="l"/>
            <a:pathLst>
              <a:path h="4679380" w="5106466">
                <a:moveTo>
                  <a:pt x="0" y="0"/>
                </a:moveTo>
                <a:lnTo>
                  <a:pt x="5106467" y="0"/>
                </a:lnTo>
                <a:lnTo>
                  <a:pt x="5106467" y="4679380"/>
                </a:lnTo>
                <a:lnTo>
                  <a:pt x="0" y="4679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2208513" y="2169427"/>
            <a:ext cx="5658209" cy="7088873"/>
          </a:xfrm>
          <a:custGeom>
            <a:avLst/>
            <a:gdLst/>
            <a:ahLst/>
            <a:cxnLst/>
            <a:rect r="r" b="b" t="t" l="l"/>
            <a:pathLst>
              <a:path h="7088873" w="5658209">
                <a:moveTo>
                  <a:pt x="0" y="0"/>
                </a:moveTo>
                <a:lnTo>
                  <a:pt x="5658209" y="0"/>
                </a:lnTo>
                <a:lnTo>
                  <a:pt x="5658209" y="7088873"/>
                </a:lnTo>
                <a:lnTo>
                  <a:pt x="0" y="70888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2461659" y="7095461"/>
            <a:ext cx="2427676" cy="2162839"/>
          </a:xfrm>
          <a:custGeom>
            <a:avLst/>
            <a:gdLst/>
            <a:ahLst/>
            <a:cxnLst/>
            <a:rect r="r" b="b" t="t" l="l"/>
            <a:pathLst>
              <a:path h="2162839" w="2427676">
                <a:moveTo>
                  <a:pt x="0" y="0"/>
                </a:moveTo>
                <a:lnTo>
                  <a:pt x="2427676" y="0"/>
                </a:lnTo>
                <a:lnTo>
                  <a:pt x="2427676" y="2162839"/>
                </a:lnTo>
                <a:lnTo>
                  <a:pt x="0" y="216283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1028700" y="3107383"/>
            <a:ext cx="10754983" cy="1398007"/>
          </a:xfrm>
          <a:prstGeom prst="rect">
            <a:avLst/>
          </a:prstGeom>
        </p:spPr>
        <p:txBody>
          <a:bodyPr anchor="t" rtlCol="false" tIns="0" lIns="0" bIns="0" rIns="0">
            <a:spAutoFit/>
          </a:bodyPr>
          <a:lstStyle/>
          <a:p>
            <a:pPr algn="l">
              <a:lnSpc>
                <a:spcPts val="10516"/>
              </a:lnSpc>
            </a:pPr>
            <a:r>
              <a:rPr lang="en-US" sz="10516" spc="1398">
                <a:solidFill>
                  <a:srgbClr val="FFFFFF"/>
                </a:solidFill>
                <a:latin typeface="Gulfs Display"/>
                <a:ea typeface="Gulfs Display"/>
                <a:cs typeface="Gulfs Display"/>
                <a:sym typeface="Gulfs Display"/>
              </a:rPr>
              <a:t>BUON ANNO </a:t>
            </a:r>
          </a:p>
        </p:txBody>
      </p:sp>
      <p:sp>
        <p:nvSpPr>
          <p:cNvPr name="TextBox 14" id="14"/>
          <p:cNvSpPr txBox="true"/>
          <p:nvPr/>
        </p:nvSpPr>
        <p:spPr>
          <a:xfrm rot="0">
            <a:off x="1028700" y="4510320"/>
            <a:ext cx="5637156" cy="1391444"/>
          </a:xfrm>
          <a:prstGeom prst="rect">
            <a:avLst/>
          </a:prstGeom>
        </p:spPr>
        <p:txBody>
          <a:bodyPr anchor="t" rtlCol="false" tIns="0" lIns="0" bIns="0" rIns="0">
            <a:spAutoFit/>
          </a:bodyPr>
          <a:lstStyle/>
          <a:p>
            <a:pPr algn="l">
              <a:lnSpc>
                <a:spcPts val="10516"/>
              </a:lnSpc>
            </a:pPr>
            <a:r>
              <a:rPr lang="en-US" sz="10516" spc="1398">
                <a:solidFill>
                  <a:srgbClr val="EAAC3E"/>
                </a:solidFill>
                <a:latin typeface="Gulfs Display"/>
                <a:ea typeface="Gulfs Display"/>
                <a:cs typeface="Gulfs Display"/>
                <a:sym typeface="Gulfs Display"/>
              </a:rPr>
              <a:t>2026</a:t>
            </a:r>
          </a:p>
        </p:txBody>
      </p:sp>
      <p:sp>
        <p:nvSpPr>
          <p:cNvPr name="TextBox 15" id="15"/>
          <p:cNvSpPr txBox="true"/>
          <p:nvPr/>
        </p:nvSpPr>
        <p:spPr>
          <a:xfrm rot="0">
            <a:off x="1028700" y="5835088"/>
            <a:ext cx="8401776" cy="580389"/>
          </a:xfrm>
          <a:prstGeom prst="rect">
            <a:avLst/>
          </a:prstGeom>
        </p:spPr>
        <p:txBody>
          <a:bodyPr anchor="t" rtlCol="false" tIns="0" lIns="0" bIns="0" rIns="0">
            <a:spAutoFit/>
          </a:bodyPr>
          <a:lstStyle/>
          <a:p>
            <a:pPr algn="l">
              <a:lnSpc>
                <a:spcPts val="4760"/>
              </a:lnSpc>
            </a:pPr>
            <a:r>
              <a:rPr lang="en-US" sz="3400" b="true">
                <a:solidFill>
                  <a:srgbClr val="FFFFFF"/>
                </a:solidFill>
                <a:latin typeface="Canva Sans Bold"/>
                <a:ea typeface="Canva Sans Bold"/>
                <a:cs typeface="Canva Sans Bold"/>
                <a:sym typeface="Canva Sans Bold"/>
              </a:rPr>
              <a:t>INIZIAMO INSIEME CON ENTUSIASMO!</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0">
            <a:off x="10478560" y="3232773"/>
            <a:ext cx="6025527" cy="6025527"/>
          </a:xfrm>
          <a:custGeom>
            <a:avLst/>
            <a:gdLst/>
            <a:ahLst/>
            <a:cxnLst/>
            <a:rect r="r" b="b" t="t" l="l"/>
            <a:pathLst>
              <a:path h="6025527" w="6025527">
                <a:moveTo>
                  <a:pt x="6025528" y="0"/>
                </a:moveTo>
                <a:lnTo>
                  <a:pt x="0" y="0"/>
                </a:lnTo>
                <a:lnTo>
                  <a:pt x="0" y="6025527"/>
                </a:lnTo>
                <a:lnTo>
                  <a:pt x="6025528" y="6025527"/>
                </a:lnTo>
                <a:lnTo>
                  <a:pt x="6025528"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661355" y="7449433"/>
            <a:ext cx="2030361" cy="1808867"/>
          </a:xfrm>
          <a:custGeom>
            <a:avLst/>
            <a:gdLst/>
            <a:ahLst/>
            <a:cxnLst/>
            <a:rect r="r" b="b" t="t" l="l"/>
            <a:pathLst>
              <a:path h="1808867" w="2030361">
                <a:moveTo>
                  <a:pt x="0" y="0"/>
                </a:moveTo>
                <a:lnTo>
                  <a:pt x="2030360" y="0"/>
                </a:lnTo>
                <a:lnTo>
                  <a:pt x="2030360" y="1808867"/>
                </a:lnTo>
                <a:lnTo>
                  <a:pt x="0" y="180886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2" id="12"/>
          <p:cNvSpPr txBox="true"/>
          <p:nvPr/>
        </p:nvSpPr>
        <p:spPr>
          <a:xfrm rot="0">
            <a:off x="2868378" y="5178058"/>
            <a:ext cx="5640027" cy="1308098"/>
          </a:xfrm>
          <a:prstGeom prst="rect">
            <a:avLst/>
          </a:prstGeom>
        </p:spPr>
        <p:txBody>
          <a:bodyPr anchor="t" rtlCol="false" tIns="0" lIns="0" bIns="0" rIns="0">
            <a:spAutoFit/>
          </a:bodyPr>
          <a:lstStyle/>
          <a:p>
            <a:pPr algn="ctr">
              <a:lnSpc>
                <a:spcPts val="3500"/>
              </a:lnSpc>
            </a:pPr>
            <a:r>
              <a:rPr lang="en-US" sz="2500">
                <a:solidFill>
                  <a:srgbClr val="152251"/>
                </a:solidFill>
                <a:latin typeface="Canva Sans"/>
                <a:ea typeface="Canva Sans"/>
                <a:cs typeface="Canva Sans"/>
                <a:sym typeface="Canva Sans"/>
              </a:rPr>
              <a:t>PER POTER ARRIVARE AL NUOVO ANNO DOBBIAMO RIUSCIRE A SCAPPARE DALL’ANNO VECCHIO </a:t>
            </a:r>
          </a:p>
        </p:txBody>
      </p:sp>
      <p:sp>
        <p:nvSpPr>
          <p:cNvPr name="TextBox 13" id="13"/>
          <p:cNvSpPr txBox="true"/>
          <p:nvPr/>
        </p:nvSpPr>
        <p:spPr>
          <a:xfrm rot="0">
            <a:off x="2494197" y="2674079"/>
            <a:ext cx="6388390" cy="2221231"/>
          </a:xfrm>
          <a:prstGeom prst="rect">
            <a:avLst/>
          </a:prstGeom>
        </p:spPr>
        <p:txBody>
          <a:bodyPr anchor="t" rtlCol="false" tIns="0" lIns="0" bIns="0" rIns="0">
            <a:spAutoFit/>
          </a:bodyPr>
          <a:lstStyle/>
          <a:p>
            <a:pPr algn="ctr">
              <a:lnSpc>
                <a:spcPts val="5700"/>
              </a:lnSpc>
            </a:pPr>
            <a:r>
              <a:rPr lang="en-US" sz="5700" spc="758">
                <a:solidFill>
                  <a:srgbClr val="261F52"/>
                </a:solidFill>
                <a:latin typeface="Gulfs Display"/>
                <a:ea typeface="Gulfs Display"/>
                <a:cs typeface="Gulfs Display"/>
                <a:sym typeface="Gulfs Display"/>
              </a:rPr>
              <a:t>BEN ARRIVATI NEL 2026!</a:t>
            </a:r>
          </a:p>
        </p:txBody>
      </p:sp>
      <p:sp>
        <p:nvSpPr>
          <p:cNvPr name="Freeform 14" id="14"/>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1141926" y="2780520"/>
            <a:ext cx="6034127" cy="5408772"/>
          </a:xfrm>
          <a:custGeom>
            <a:avLst/>
            <a:gdLst/>
            <a:ahLst/>
            <a:cxnLst/>
            <a:rect r="r" b="b" t="t" l="l"/>
            <a:pathLst>
              <a:path h="5408772" w="6034127">
                <a:moveTo>
                  <a:pt x="0" y="0"/>
                </a:moveTo>
                <a:lnTo>
                  <a:pt x="6034126" y="0"/>
                </a:lnTo>
                <a:lnTo>
                  <a:pt x="6034126" y="5408772"/>
                </a:lnTo>
                <a:lnTo>
                  <a:pt x="0" y="540877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551095" y="5248275"/>
            <a:ext cx="5640027" cy="3106418"/>
          </a:xfrm>
          <a:prstGeom prst="rect">
            <a:avLst/>
          </a:prstGeom>
        </p:spPr>
        <p:txBody>
          <a:bodyPr anchor="t" rtlCol="false" tIns="0" lIns="0" bIns="0" rIns="0">
            <a:spAutoFit/>
          </a:bodyPr>
          <a:lstStyle/>
          <a:p>
            <a:pPr algn="l" marL="474996" indent="-237498" lvl="1">
              <a:lnSpc>
                <a:spcPts val="3080"/>
              </a:lnSpc>
              <a:buFont typeface="Arial"/>
              <a:buChar char="•"/>
            </a:pPr>
            <a:r>
              <a:rPr lang="en-US" sz="2200">
                <a:solidFill>
                  <a:srgbClr val="152251"/>
                </a:solidFill>
                <a:latin typeface="Canva Sans"/>
                <a:ea typeface="Canva Sans"/>
                <a:cs typeface="Canva Sans"/>
                <a:sym typeface="Canva Sans"/>
              </a:rPr>
              <a:t>LA CIFRA DELLE DECINE É OTTO</a:t>
            </a:r>
          </a:p>
          <a:p>
            <a:pPr algn="l" marL="474996" indent="-237498" lvl="1">
              <a:lnSpc>
                <a:spcPts val="3080"/>
              </a:lnSpc>
              <a:buFont typeface="Arial"/>
              <a:buChar char="•"/>
            </a:pPr>
            <a:r>
              <a:rPr lang="en-US" sz="2200">
                <a:solidFill>
                  <a:srgbClr val="152251"/>
                </a:solidFill>
                <a:latin typeface="Canva Sans"/>
                <a:ea typeface="Canva Sans"/>
                <a:cs typeface="Canva Sans"/>
                <a:sym typeface="Canva Sans"/>
              </a:rPr>
              <a:t>LA CIFRA DELLE CENTINAIA É QUATTRO</a:t>
            </a:r>
          </a:p>
          <a:p>
            <a:pPr algn="l" marL="474996" indent="-237498" lvl="1">
              <a:lnSpc>
                <a:spcPts val="3080"/>
              </a:lnSpc>
              <a:buFont typeface="Arial"/>
              <a:buChar char="•"/>
            </a:pPr>
            <a:r>
              <a:rPr lang="en-US" sz="2200">
                <a:solidFill>
                  <a:srgbClr val="152251"/>
                </a:solidFill>
                <a:latin typeface="Canva Sans"/>
                <a:ea typeface="Canva Sans"/>
                <a:cs typeface="Canva Sans"/>
                <a:sym typeface="Canva Sans"/>
              </a:rPr>
              <a:t>LA CIFRA DELLE UNITÁ É 9 </a:t>
            </a:r>
          </a:p>
          <a:p>
            <a:pPr algn="l" marL="474996" indent="-237498" lvl="1">
              <a:lnSpc>
                <a:spcPts val="3080"/>
              </a:lnSpc>
              <a:buFont typeface="Arial"/>
              <a:buChar char="•"/>
            </a:pPr>
            <a:r>
              <a:rPr lang="en-US" sz="2200">
                <a:solidFill>
                  <a:srgbClr val="152251"/>
                </a:solidFill>
                <a:latin typeface="Canva Sans"/>
                <a:ea typeface="Canva Sans"/>
                <a:cs typeface="Canva Sans"/>
                <a:sym typeface="Canva Sans"/>
              </a:rPr>
              <a:t>LA CIFRA DELLE DECINE DI MIGLIAIA É 3 </a:t>
            </a:r>
          </a:p>
          <a:p>
            <a:pPr algn="l" marL="474996" indent="-237498" lvl="1">
              <a:lnSpc>
                <a:spcPts val="3080"/>
              </a:lnSpc>
              <a:buFont typeface="Arial"/>
              <a:buChar char="•"/>
            </a:pPr>
            <a:r>
              <a:rPr lang="en-US" sz="2200">
                <a:solidFill>
                  <a:srgbClr val="152251"/>
                </a:solidFill>
                <a:latin typeface="Canva Sans"/>
                <a:ea typeface="Canva Sans"/>
                <a:cs typeface="Canva Sans"/>
                <a:sym typeface="Canva Sans"/>
              </a:rPr>
              <a:t>LA CIFRA DELLE UNITÁ DI MIGLIAIA É 1</a:t>
            </a:r>
          </a:p>
        </p:txBody>
      </p:sp>
      <p:sp>
        <p:nvSpPr>
          <p:cNvPr name="TextBox 14" id="14"/>
          <p:cNvSpPr txBox="true"/>
          <p:nvPr/>
        </p:nvSpPr>
        <p:spPr>
          <a:xfrm rot="0">
            <a:off x="2164040" y="2968325"/>
            <a:ext cx="6798096" cy="597536"/>
          </a:xfrm>
          <a:prstGeom prst="rect">
            <a:avLst/>
          </a:prstGeom>
        </p:spPr>
        <p:txBody>
          <a:bodyPr anchor="t" rtlCol="false" tIns="0" lIns="0" bIns="0" rIns="0">
            <a:spAutoFit/>
          </a:bodyPr>
          <a:lstStyle/>
          <a:p>
            <a:pPr algn="ctr">
              <a:lnSpc>
                <a:spcPts val="4400"/>
              </a:lnSpc>
            </a:pPr>
            <a:r>
              <a:rPr lang="en-US" sz="4400" spc="585">
                <a:solidFill>
                  <a:srgbClr val="261F52"/>
                </a:solidFill>
                <a:latin typeface="Gulfs Display"/>
                <a:ea typeface="Gulfs Display"/>
                <a:cs typeface="Gulfs Display"/>
                <a:sym typeface="Gulfs Display"/>
              </a:rPr>
              <a:t>GENNAIO </a:t>
            </a:r>
          </a:p>
        </p:txBody>
      </p:sp>
      <p:sp>
        <p:nvSpPr>
          <p:cNvPr name="TextBox 15" id="15"/>
          <p:cNvSpPr txBox="true"/>
          <p:nvPr/>
        </p:nvSpPr>
        <p:spPr>
          <a:xfrm rot="0">
            <a:off x="2617770" y="3672842"/>
            <a:ext cx="5640027" cy="1470658"/>
          </a:xfrm>
          <a:prstGeom prst="rect">
            <a:avLst/>
          </a:prstGeom>
        </p:spPr>
        <p:txBody>
          <a:bodyPr anchor="t" rtlCol="false" tIns="0" lIns="0" bIns="0" rIns="0">
            <a:spAutoFit/>
          </a:bodyPr>
          <a:lstStyle/>
          <a:p>
            <a:pPr algn="l">
              <a:lnSpc>
                <a:spcPts val="2940"/>
              </a:lnSpc>
            </a:pPr>
            <a:r>
              <a:rPr lang="en-US" sz="2100">
                <a:solidFill>
                  <a:srgbClr val="152251"/>
                </a:solidFill>
                <a:latin typeface="Canva Sans"/>
                <a:ea typeface="Canva Sans"/>
                <a:cs typeface="Canva Sans"/>
                <a:sym typeface="Canva Sans"/>
              </a:rPr>
              <a:t>OH NO! LA MACCHINA DEL TEMPO SI É INCEPPATA E VI HA PORTATO A GENNAIO 2025! DOVETE CONSEGNARE ALLA VOSTRA INSEGNANTE IL CODICE CORRETTO.</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1470008" y="2735282"/>
            <a:ext cx="6210983" cy="5567299"/>
          </a:xfrm>
          <a:custGeom>
            <a:avLst/>
            <a:gdLst/>
            <a:ahLst/>
            <a:cxnLst/>
            <a:rect r="r" b="b" t="t" l="l"/>
            <a:pathLst>
              <a:path h="5567299" w="6210983">
                <a:moveTo>
                  <a:pt x="0" y="0"/>
                </a:moveTo>
                <a:lnTo>
                  <a:pt x="6210983" y="0"/>
                </a:lnTo>
                <a:lnTo>
                  <a:pt x="6210983" y="5567300"/>
                </a:lnTo>
                <a:lnTo>
                  <a:pt x="0" y="556730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164040" y="2727818"/>
            <a:ext cx="6798096" cy="597536"/>
          </a:xfrm>
          <a:prstGeom prst="rect">
            <a:avLst/>
          </a:prstGeom>
        </p:spPr>
        <p:txBody>
          <a:bodyPr anchor="t" rtlCol="false" tIns="0" lIns="0" bIns="0" rIns="0">
            <a:spAutoFit/>
          </a:bodyPr>
          <a:lstStyle/>
          <a:p>
            <a:pPr algn="ctr">
              <a:lnSpc>
                <a:spcPts val="4400"/>
              </a:lnSpc>
            </a:pPr>
            <a:r>
              <a:rPr lang="en-US" sz="4400" spc="585">
                <a:solidFill>
                  <a:srgbClr val="261F52"/>
                </a:solidFill>
                <a:latin typeface="Gulfs Display"/>
                <a:ea typeface="Gulfs Display"/>
                <a:cs typeface="Gulfs Display"/>
                <a:sym typeface="Gulfs Display"/>
              </a:rPr>
              <a:t>FEBBRAIO</a:t>
            </a:r>
          </a:p>
        </p:txBody>
      </p:sp>
      <p:sp>
        <p:nvSpPr>
          <p:cNvPr name="TextBox 14" id="14"/>
          <p:cNvSpPr txBox="true"/>
          <p:nvPr/>
        </p:nvSpPr>
        <p:spPr>
          <a:xfrm rot="0">
            <a:off x="2237209" y="3363636"/>
            <a:ext cx="6413041" cy="5928358"/>
          </a:xfrm>
          <a:prstGeom prst="rect">
            <a:avLst/>
          </a:prstGeom>
        </p:spPr>
        <p:txBody>
          <a:bodyPr anchor="t" rtlCol="false" tIns="0" lIns="0" bIns="0" rIns="0">
            <a:spAutoFit/>
          </a:bodyPr>
          <a:lstStyle/>
          <a:p>
            <a:pPr algn="l">
              <a:lnSpc>
                <a:spcPts val="2940"/>
              </a:lnSpc>
            </a:pPr>
            <a:r>
              <a:rPr lang="en-US" sz="2100">
                <a:solidFill>
                  <a:srgbClr val="152251"/>
                </a:solidFill>
                <a:latin typeface="Canva Sans"/>
                <a:ea typeface="Canva Sans"/>
                <a:cs typeface="Canva Sans"/>
                <a:sym typeface="Canva Sans"/>
              </a:rPr>
              <a:t>SIETE ARRIVATI CORRETTAMENTE A FEBBRAIO! CONGRATULAZIONI! ARRIVA UNA TEMPESTA DI CUORI PER SAN VALENTINO! PER SCAPPARE INSERITE UN CODICE DI 4 LETTERE. </a:t>
            </a:r>
          </a:p>
          <a:p>
            <a:pPr algn="l">
              <a:lnSpc>
                <a:spcPts val="2940"/>
              </a:lnSpc>
            </a:pPr>
            <a:r>
              <a:rPr lang="en-US" sz="2100">
                <a:solidFill>
                  <a:srgbClr val="152251"/>
                </a:solidFill>
                <a:latin typeface="Canva Sans"/>
                <a:ea typeface="Canva Sans"/>
                <a:cs typeface="Canva Sans"/>
                <a:sym typeface="Canva Sans"/>
              </a:rPr>
              <a:t>RISOLVETE LE SEGUENTI DIVISIONI:</a:t>
            </a:r>
          </a:p>
          <a:p>
            <a:pPr algn="l">
              <a:lnSpc>
                <a:spcPts val="2940"/>
              </a:lnSpc>
            </a:pPr>
            <a:r>
              <a:rPr lang="en-US" sz="2100">
                <a:solidFill>
                  <a:srgbClr val="152251"/>
                </a:solidFill>
                <a:latin typeface="Canva Sans"/>
                <a:ea typeface="Canva Sans"/>
                <a:cs typeface="Canva Sans"/>
                <a:sym typeface="Canva Sans"/>
              </a:rPr>
              <a:t>598:13= A</a:t>
            </a:r>
          </a:p>
          <a:p>
            <a:pPr algn="l">
              <a:lnSpc>
                <a:spcPts val="2940"/>
              </a:lnSpc>
            </a:pPr>
            <a:r>
              <a:rPr lang="en-US" sz="2100">
                <a:solidFill>
                  <a:srgbClr val="152251"/>
                </a:solidFill>
                <a:latin typeface="Canva Sans"/>
                <a:ea typeface="Canva Sans"/>
                <a:cs typeface="Canva Sans"/>
                <a:sym typeface="Canva Sans"/>
              </a:rPr>
              <a:t>1240:62= C</a:t>
            </a:r>
          </a:p>
          <a:p>
            <a:pPr algn="l">
              <a:lnSpc>
                <a:spcPts val="2940"/>
              </a:lnSpc>
            </a:pPr>
            <a:r>
              <a:rPr lang="en-US" sz="2100">
                <a:solidFill>
                  <a:srgbClr val="152251"/>
                </a:solidFill>
                <a:latin typeface="Canva Sans"/>
                <a:ea typeface="Canva Sans"/>
                <a:cs typeface="Canva Sans"/>
                <a:sym typeface="Canva Sans"/>
              </a:rPr>
              <a:t>1638:42= I </a:t>
            </a:r>
          </a:p>
          <a:p>
            <a:pPr algn="l">
              <a:lnSpc>
                <a:spcPts val="2940"/>
              </a:lnSpc>
            </a:pPr>
            <a:r>
              <a:rPr lang="en-US" sz="2100">
                <a:solidFill>
                  <a:srgbClr val="152251"/>
                </a:solidFill>
                <a:latin typeface="Canva Sans"/>
                <a:ea typeface="Canva Sans"/>
                <a:cs typeface="Canva Sans"/>
                <a:sym typeface="Canva Sans"/>
              </a:rPr>
              <a:t>6272:28=O </a:t>
            </a:r>
          </a:p>
          <a:p>
            <a:pPr algn="l">
              <a:lnSpc>
                <a:spcPts val="2940"/>
              </a:lnSpc>
            </a:pPr>
            <a:r>
              <a:rPr lang="en-US" sz="2100">
                <a:solidFill>
                  <a:srgbClr val="152251"/>
                </a:solidFill>
                <a:latin typeface="Canva Sans"/>
                <a:ea typeface="Canva Sans"/>
                <a:cs typeface="Canva Sans"/>
                <a:sym typeface="Canva Sans"/>
              </a:rPr>
              <a:t>METTETE I RISULTATI IN ORDINE CRESCENTE E CONSEGNATE LA SEQUENZA PER PASSARE AL PROSSIMO MESE. </a:t>
            </a:r>
          </a:p>
          <a:p>
            <a:pPr algn="l">
              <a:lnSpc>
                <a:spcPts val="2940"/>
              </a:lnSpc>
            </a:pPr>
          </a:p>
          <a:p>
            <a:pPr algn="l">
              <a:lnSpc>
                <a:spcPts val="2940"/>
              </a:lnSpc>
            </a:pPr>
          </a:p>
          <a:p>
            <a:pPr algn="l">
              <a:lnSpc>
                <a:spcPts val="2940"/>
              </a:lnSpc>
            </a:pPr>
          </a:p>
          <a:p>
            <a:pPr algn="l">
              <a:lnSpc>
                <a:spcPts val="2940"/>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1353667" y="2830420"/>
            <a:ext cx="5905633" cy="5293595"/>
          </a:xfrm>
          <a:custGeom>
            <a:avLst/>
            <a:gdLst/>
            <a:ahLst/>
            <a:cxnLst/>
            <a:rect r="r" b="b" t="t" l="l"/>
            <a:pathLst>
              <a:path h="5293595" w="5905633">
                <a:moveTo>
                  <a:pt x="0" y="0"/>
                </a:moveTo>
                <a:lnTo>
                  <a:pt x="5905633" y="0"/>
                </a:lnTo>
                <a:lnTo>
                  <a:pt x="5905633" y="5293594"/>
                </a:lnTo>
                <a:lnTo>
                  <a:pt x="0" y="529359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164040" y="2727818"/>
            <a:ext cx="6798096" cy="597536"/>
          </a:xfrm>
          <a:prstGeom prst="rect">
            <a:avLst/>
          </a:prstGeom>
        </p:spPr>
        <p:txBody>
          <a:bodyPr anchor="t" rtlCol="false" tIns="0" lIns="0" bIns="0" rIns="0">
            <a:spAutoFit/>
          </a:bodyPr>
          <a:lstStyle/>
          <a:p>
            <a:pPr algn="ctr">
              <a:lnSpc>
                <a:spcPts val="4400"/>
              </a:lnSpc>
            </a:pPr>
            <a:r>
              <a:rPr lang="en-US" sz="4400" spc="585">
                <a:solidFill>
                  <a:srgbClr val="261F52"/>
                </a:solidFill>
                <a:latin typeface="Gulfs Display"/>
                <a:ea typeface="Gulfs Display"/>
                <a:cs typeface="Gulfs Display"/>
                <a:sym typeface="Gulfs Display"/>
              </a:rPr>
              <a:t>MARZO</a:t>
            </a:r>
          </a:p>
        </p:txBody>
      </p:sp>
      <p:sp>
        <p:nvSpPr>
          <p:cNvPr name="TextBox 14" id="14"/>
          <p:cNvSpPr txBox="true"/>
          <p:nvPr/>
        </p:nvSpPr>
        <p:spPr>
          <a:xfrm rot="0">
            <a:off x="2237209" y="3363636"/>
            <a:ext cx="6413041" cy="6299833"/>
          </a:xfrm>
          <a:prstGeom prst="rect">
            <a:avLst/>
          </a:prstGeom>
        </p:spPr>
        <p:txBody>
          <a:bodyPr anchor="t" rtlCol="false" tIns="0" lIns="0" bIns="0" rIns="0">
            <a:spAutoFit/>
          </a:bodyPr>
          <a:lstStyle/>
          <a:p>
            <a:pPr algn="l">
              <a:lnSpc>
                <a:spcPts val="2940"/>
              </a:lnSpc>
            </a:pPr>
            <a:r>
              <a:rPr lang="en-US" sz="2100">
                <a:solidFill>
                  <a:srgbClr val="152251"/>
                </a:solidFill>
                <a:latin typeface="Canva Sans"/>
                <a:ea typeface="Canva Sans"/>
                <a:cs typeface="Canva Sans"/>
                <a:sym typeface="Canva Sans"/>
              </a:rPr>
              <a:t>ED ECCOCI A MARZO E CON ESSO LA PRIMAVERA! PER PASSARE AL MESE DI APRILE CONTROLLATE LE SEGUENTI OPERAZIONI E SEGNATE V O F PER CIASCUNA: </a:t>
            </a:r>
          </a:p>
          <a:p>
            <a:pPr algn="l">
              <a:lnSpc>
                <a:spcPts val="2940"/>
              </a:lnSpc>
            </a:pPr>
          </a:p>
          <a:p>
            <a:pPr algn="l">
              <a:lnSpc>
                <a:spcPts val="2940"/>
              </a:lnSpc>
            </a:pPr>
            <a:r>
              <a:rPr lang="en-US" sz="2100">
                <a:solidFill>
                  <a:srgbClr val="152251"/>
                </a:solidFill>
                <a:latin typeface="Canva Sans"/>
                <a:ea typeface="Canva Sans"/>
                <a:cs typeface="Canva Sans"/>
                <a:sym typeface="Canva Sans"/>
              </a:rPr>
              <a:t>12X1 000=1 200 </a:t>
            </a:r>
          </a:p>
          <a:p>
            <a:pPr algn="l">
              <a:lnSpc>
                <a:spcPts val="2940"/>
              </a:lnSpc>
            </a:pPr>
            <a:r>
              <a:rPr lang="en-US" sz="2100">
                <a:solidFill>
                  <a:srgbClr val="152251"/>
                </a:solidFill>
                <a:latin typeface="Canva Sans"/>
                <a:ea typeface="Canva Sans"/>
                <a:cs typeface="Canva Sans"/>
                <a:sym typeface="Canva Sans"/>
              </a:rPr>
              <a:t>30X100=3 000</a:t>
            </a:r>
          </a:p>
          <a:p>
            <a:pPr algn="l">
              <a:lnSpc>
                <a:spcPts val="2940"/>
              </a:lnSpc>
            </a:pPr>
            <a:r>
              <a:rPr lang="en-US" sz="2100">
                <a:solidFill>
                  <a:srgbClr val="152251"/>
                </a:solidFill>
                <a:latin typeface="Canva Sans"/>
                <a:ea typeface="Canva Sans"/>
                <a:cs typeface="Canva Sans"/>
                <a:sym typeface="Canva Sans"/>
              </a:rPr>
              <a:t>12X10= 120</a:t>
            </a:r>
          </a:p>
          <a:p>
            <a:pPr algn="l">
              <a:lnSpc>
                <a:spcPts val="2940"/>
              </a:lnSpc>
            </a:pPr>
            <a:r>
              <a:rPr lang="en-US" sz="2100">
                <a:solidFill>
                  <a:srgbClr val="152251"/>
                </a:solidFill>
                <a:latin typeface="Canva Sans"/>
                <a:ea typeface="Canva Sans"/>
                <a:cs typeface="Canva Sans"/>
                <a:sym typeface="Canva Sans"/>
              </a:rPr>
              <a:t>50X0= 50</a:t>
            </a:r>
          </a:p>
          <a:p>
            <a:pPr algn="l">
              <a:lnSpc>
                <a:spcPts val="2940"/>
              </a:lnSpc>
            </a:pPr>
            <a:r>
              <a:rPr lang="en-US" sz="2100">
                <a:solidFill>
                  <a:srgbClr val="152251"/>
                </a:solidFill>
                <a:latin typeface="Canva Sans"/>
                <a:ea typeface="Canva Sans"/>
                <a:cs typeface="Canva Sans"/>
                <a:sym typeface="Canva Sans"/>
              </a:rPr>
              <a:t>60X10= 6 000</a:t>
            </a:r>
          </a:p>
          <a:p>
            <a:pPr algn="l">
              <a:lnSpc>
                <a:spcPts val="2940"/>
              </a:lnSpc>
            </a:pPr>
          </a:p>
          <a:p>
            <a:pPr algn="l">
              <a:lnSpc>
                <a:spcPts val="2940"/>
              </a:lnSpc>
            </a:pPr>
            <a:r>
              <a:rPr lang="en-US" sz="2100">
                <a:solidFill>
                  <a:srgbClr val="152251"/>
                </a:solidFill>
                <a:latin typeface="Canva Sans"/>
                <a:ea typeface="Canva Sans"/>
                <a:cs typeface="Canva Sans"/>
                <a:sym typeface="Canva Sans"/>
              </a:rPr>
              <a:t>CONSEGNATE LE VOSTRE RISPOSTE PER VOLARE AD APRILE </a:t>
            </a:r>
          </a:p>
          <a:p>
            <a:pPr algn="l">
              <a:lnSpc>
                <a:spcPts val="2940"/>
              </a:lnSpc>
            </a:pPr>
          </a:p>
          <a:p>
            <a:pPr algn="l">
              <a:lnSpc>
                <a:spcPts val="2940"/>
              </a:lnSpc>
            </a:pPr>
          </a:p>
          <a:p>
            <a:pPr algn="l">
              <a:lnSpc>
                <a:spcPts val="2940"/>
              </a:lnSpc>
            </a:pPr>
          </a:p>
          <a:p>
            <a:pPr algn="l">
              <a:lnSpc>
                <a:spcPts val="2940"/>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1189534" y="2387615"/>
            <a:ext cx="6450327" cy="5781839"/>
          </a:xfrm>
          <a:custGeom>
            <a:avLst/>
            <a:gdLst/>
            <a:ahLst/>
            <a:cxnLst/>
            <a:rect r="r" b="b" t="t" l="l"/>
            <a:pathLst>
              <a:path h="5781839" w="6450327">
                <a:moveTo>
                  <a:pt x="0" y="0"/>
                </a:moveTo>
                <a:lnTo>
                  <a:pt x="6450327" y="0"/>
                </a:lnTo>
                <a:lnTo>
                  <a:pt x="6450327" y="5781838"/>
                </a:lnTo>
                <a:lnTo>
                  <a:pt x="0" y="578183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164040" y="2727818"/>
            <a:ext cx="6798096" cy="597536"/>
          </a:xfrm>
          <a:prstGeom prst="rect">
            <a:avLst/>
          </a:prstGeom>
        </p:spPr>
        <p:txBody>
          <a:bodyPr anchor="t" rtlCol="false" tIns="0" lIns="0" bIns="0" rIns="0">
            <a:spAutoFit/>
          </a:bodyPr>
          <a:lstStyle/>
          <a:p>
            <a:pPr algn="ctr">
              <a:lnSpc>
                <a:spcPts val="4400"/>
              </a:lnSpc>
            </a:pPr>
            <a:r>
              <a:rPr lang="en-US" sz="4400" spc="585">
                <a:solidFill>
                  <a:srgbClr val="261F52"/>
                </a:solidFill>
                <a:latin typeface="Gulfs Display"/>
                <a:ea typeface="Gulfs Display"/>
                <a:cs typeface="Gulfs Display"/>
                <a:sym typeface="Gulfs Display"/>
              </a:rPr>
              <a:t>APRILE</a:t>
            </a:r>
          </a:p>
        </p:txBody>
      </p:sp>
      <p:sp>
        <p:nvSpPr>
          <p:cNvPr name="TextBox 14" id="14"/>
          <p:cNvSpPr txBox="true"/>
          <p:nvPr/>
        </p:nvSpPr>
        <p:spPr>
          <a:xfrm rot="0">
            <a:off x="2237209" y="3363636"/>
            <a:ext cx="6413041" cy="6299833"/>
          </a:xfrm>
          <a:prstGeom prst="rect">
            <a:avLst/>
          </a:prstGeom>
        </p:spPr>
        <p:txBody>
          <a:bodyPr anchor="t" rtlCol="false" tIns="0" lIns="0" bIns="0" rIns="0">
            <a:spAutoFit/>
          </a:bodyPr>
          <a:lstStyle/>
          <a:p>
            <a:pPr algn="l">
              <a:lnSpc>
                <a:spcPts val="2940"/>
              </a:lnSpc>
            </a:pPr>
            <a:r>
              <a:rPr lang="en-US" sz="2100">
                <a:solidFill>
                  <a:srgbClr val="152251"/>
                </a:solidFill>
                <a:latin typeface="Canva Sans"/>
                <a:ea typeface="Canva Sans"/>
                <a:cs typeface="Canva Sans"/>
                <a:sym typeface="Canva Sans"/>
              </a:rPr>
              <a:t>É ORMAI PRIMAVERA INOLTRATA! ECCO PER VOI UN PROBLEMA “FIORITO” DA RISOLVERE PER POTER PASSARE AL MESE DI MAGGIO ED AVVICINARVI SEMPRE PIÚ A FINE ANNO. </a:t>
            </a:r>
          </a:p>
          <a:p>
            <a:pPr algn="l">
              <a:lnSpc>
                <a:spcPts val="2940"/>
              </a:lnSpc>
            </a:pPr>
          </a:p>
          <a:p>
            <a:pPr algn="l">
              <a:lnSpc>
                <a:spcPts val="2940"/>
              </a:lnSpc>
            </a:pPr>
            <a:r>
              <a:rPr lang="en-US" sz="2100">
                <a:solidFill>
                  <a:srgbClr val="152251"/>
                </a:solidFill>
                <a:latin typeface="Canva Sans"/>
                <a:ea typeface="Canva Sans"/>
                <a:cs typeface="Canva Sans"/>
                <a:sym typeface="Canva Sans"/>
              </a:rPr>
              <a:t>Il fiorista mette 128 bulbi di tulipano in confezioni da 8 bulbi ognuna. Vende ogni confezione a €6 l’una. Quanto incassa in tutto?</a:t>
            </a:r>
          </a:p>
          <a:p>
            <a:pPr algn="l">
              <a:lnSpc>
                <a:spcPts val="2940"/>
              </a:lnSpc>
            </a:pPr>
          </a:p>
          <a:p>
            <a:pPr algn="l">
              <a:lnSpc>
                <a:spcPts val="2940"/>
              </a:lnSpc>
            </a:pPr>
          </a:p>
          <a:p>
            <a:pPr algn="l">
              <a:lnSpc>
                <a:spcPts val="2940"/>
              </a:lnSpc>
            </a:pPr>
            <a:r>
              <a:rPr lang="en-US" sz="2100">
                <a:solidFill>
                  <a:srgbClr val="152251"/>
                </a:solidFill>
                <a:latin typeface="Canva Sans"/>
                <a:ea typeface="Canva Sans"/>
                <a:cs typeface="Canva Sans"/>
                <a:sym typeface="Canva Sans"/>
              </a:rPr>
              <a:t> UNA VOLTA RISOLTO CORRETTAMENTE (ATTENZIONE!!) SOTTOPONETE LA VOSTRA SOLUZIONE ALLA MAESTRA E DECOLLATE VERSO MAGGIO!</a:t>
            </a:r>
          </a:p>
          <a:p>
            <a:pPr algn="l">
              <a:lnSpc>
                <a:spcPts val="2940"/>
              </a:lnSpc>
            </a:pPr>
          </a:p>
          <a:p>
            <a:pPr algn="l">
              <a:lnSpc>
                <a:spcPts val="2940"/>
              </a:lnSpc>
            </a:pPr>
          </a:p>
          <a:p>
            <a:pPr algn="l">
              <a:lnSpc>
                <a:spcPts val="2940"/>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1807907" y="2993249"/>
            <a:ext cx="5971336" cy="5352488"/>
          </a:xfrm>
          <a:custGeom>
            <a:avLst/>
            <a:gdLst/>
            <a:ahLst/>
            <a:cxnLst/>
            <a:rect r="r" b="b" t="t" l="l"/>
            <a:pathLst>
              <a:path h="5352488" w="5971336">
                <a:moveTo>
                  <a:pt x="0" y="0"/>
                </a:moveTo>
                <a:lnTo>
                  <a:pt x="5971336" y="0"/>
                </a:lnTo>
                <a:lnTo>
                  <a:pt x="5971336" y="5352488"/>
                </a:lnTo>
                <a:lnTo>
                  <a:pt x="0" y="535248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164040" y="2573215"/>
            <a:ext cx="6798096" cy="597536"/>
          </a:xfrm>
          <a:prstGeom prst="rect">
            <a:avLst/>
          </a:prstGeom>
        </p:spPr>
        <p:txBody>
          <a:bodyPr anchor="t" rtlCol="false" tIns="0" lIns="0" bIns="0" rIns="0">
            <a:spAutoFit/>
          </a:bodyPr>
          <a:lstStyle/>
          <a:p>
            <a:pPr algn="ctr">
              <a:lnSpc>
                <a:spcPts val="4400"/>
              </a:lnSpc>
            </a:pPr>
            <a:r>
              <a:rPr lang="en-US" sz="4400" spc="585">
                <a:solidFill>
                  <a:srgbClr val="261F52"/>
                </a:solidFill>
                <a:latin typeface="Gulfs Display"/>
                <a:ea typeface="Gulfs Display"/>
                <a:cs typeface="Gulfs Display"/>
                <a:sym typeface="Gulfs Display"/>
              </a:rPr>
              <a:t>MAGGIO </a:t>
            </a:r>
          </a:p>
        </p:txBody>
      </p:sp>
      <p:sp>
        <p:nvSpPr>
          <p:cNvPr name="TextBox 14" id="14"/>
          <p:cNvSpPr txBox="true"/>
          <p:nvPr/>
        </p:nvSpPr>
        <p:spPr>
          <a:xfrm rot="0">
            <a:off x="2237209" y="3253431"/>
            <a:ext cx="6413041" cy="6299833"/>
          </a:xfrm>
          <a:prstGeom prst="rect">
            <a:avLst/>
          </a:prstGeom>
        </p:spPr>
        <p:txBody>
          <a:bodyPr anchor="t" rtlCol="false" tIns="0" lIns="0" bIns="0" rIns="0">
            <a:spAutoFit/>
          </a:bodyPr>
          <a:lstStyle/>
          <a:p>
            <a:pPr algn="l">
              <a:lnSpc>
                <a:spcPts val="2940"/>
              </a:lnSpc>
            </a:pPr>
            <a:r>
              <a:rPr lang="en-US" sz="2100">
                <a:solidFill>
                  <a:srgbClr val="152251"/>
                </a:solidFill>
                <a:latin typeface="Canva Sans"/>
                <a:ea typeface="Canva Sans"/>
                <a:cs typeface="Canva Sans"/>
                <a:sym typeface="Canva Sans"/>
              </a:rPr>
              <a:t>IL COMPUTER DI BORDO INIZIA A RISENTIRE DEI PRIMI CALDI. LO RIAVVIAMO E CI CHIEDE UN CODICE NUMERICO DI 2 CIFRE . RISOLVIAMO QUESTE OPERAZIONI PER SCOPRIRLO: </a:t>
            </a:r>
          </a:p>
          <a:p>
            <a:pPr algn="l">
              <a:lnSpc>
                <a:spcPts val="2940"/>
              </a:lnSpc>
            </a:pPr>
          </a:p>
          <a:p>
            <a:pPr algn="l">
              <a:lnSpc>
                <a:spcPts val="2940"/>
              </a:lnSpc>
            </a:pPr>
            <a:r>
              <a:rPr lang="en-US" sz="2100">
                <a:solidFill>
                  <a:srgbClr val="152251"/>
                </a:solidFill>
                <a:latin typeface="Canva Sans"/>
                <a:ea typeface="Canva Sans"/>
                <a:cs typeface="Canva Sans"/>
                <a:sym typeface="Canva Sans"/>
              </a:rPr>
              <a:t>124 652+109 877= </a:t>
            </a:r>
          </a:p>
          <a:p>
            <a:pPr algn="l">
              <a:lnSpc>
                <a:spcPts val="2940"/>
              </a:lnSpc>
            </a:pPr>
            <a:r>
              <a:rPr lang="en-US" sz="2100">
                <a:solidFill>
                  <a:srgbClr val="152251"/>
                </a:solidFill>
                <a:latin typeface="Canva Sans"/>
                <a:ea typeface="Canva Sans"/>
                <a:cs typeface="Canva Sans"/>
                <a:sym typeface="Canva Sans"/>
              </a:rPr>
              <a:t>200 000- 129 873= </a:t>
            </a:r>
          </a:p>
          <a:p>
            <a:pPr algn="l">
              <a:lnSpc>
                <a:spcPts val="2940"/>
              </a:lnSpc>
            </a:pPr>
            <a:r>
              <a:rPr lang="en-US" sz="2100">
                <a:solidFill>
                  <a:srgbClr val="152251"/>
                </a:solidFill>
                <a:latin typeface="Canva Sans"/>
                <a:ea typeface="Canva Sans"/>
                <a:cs typeface="Canva Sans"/>
                <a:sym typeface="Canva Sans"/>
              </a:rPr>
              <a:t>IL CODICE è COMPOSTO DA: </a:t>
            </a:r>
          </a:p>
          <a:p>
            <a:pPr algn="l" marL="453406" indent="-226703" lvl="1">
              <a:lnSpc>
                <a:spcPts val="2940"/>
              </a:lnSpc>
              <a:buFont typeface="Arial"/>
              <a:buChar char="•"/>
            </a:pPr>
            <a:r>
              <a:rPr lang="en-US" sz="2100">
                <a:solidFill>
                  <a:srgbClr val="152251"/>
                </a:solidFill>
                <a:latin typeface="Canva Sans"/>
                <a:ea typeface="Canva Sans"/>
                <a:cs typeface="Canva Sans"/>
                <a:sym typeface="Canva Sans"/>
              </a:rPr>
              <a:t>CIFRA DELLE UNITà DEL RISULTATO DELL’ADDIZIONE </a:t>
            </a:r>
          </a:p>
          <a:p>
            <a:pPr algn="l" marL="453406" indent="-226703" lvl="1">
              <a:lnSpc>
                <a:spcPts val="2940"/>
              </a:lnSpc>
              <a:buFont typeface="Arial"/>
              <a:buChar char="•"/>
            </a:pPr>
            <a:r>
              <a:rPr lang="en-US" sz="2100">
                <a:solidFill>
                  <a:srgbClr val="152251"/>
                </a:solidFill>
                <a:latin typeface="Canva Sans"/>
                <a:ea typeface="Canva Sans"/>
                <a:cs typeface="Canva Sans"/>
                <a:sym typeface="Canva Sans"/>
              </a:rPr>
              <a:t>CIFRA DELLE DELLE DECINE DELLA SOTTRAZIONE </a:t>
            </a:r>
          </a:p>
          <a:p>
            <a:pPr algn="l">
              <a:lnSpc>
                <a:spcPts val="2940"/>
              </a:lnSpc>
            </a:pPr>
            <a:r>
              <a:rPr lang="en-US" sz="2100">
                <a:solidFill>
                  <a:srgbClr val="152251"/>
                </a:solidFill>
                <a:latin typeface="Canva Sans"/>
                <a:ea typeface="Canva Sans"/>
                <a:cs typeface="Canva Sans"/>
                <a:sym typeface="Canva Sans"/>
              </a:rPr>
              <a:t>TROVATO? COMUNICATE E VOLATE VERSO GIUGNO!</a:t>
            </a:r>
          </a:p>
          <a:p>
            <a:pPr algn="l">
              <a:lnSpc>
                <a:spcPts val="2940"/>
              </a:lnSpc>
            </a:pPr>
          </a:p>
          <a:p>
            <a:pPr algn="l">
              <a:lnSpc>
                <a:spcPts val="2940"/>
              </a:lnSpc>
            </a:pPr>
          </a:p>
          <a:p>
            <a:pPr algn="l">
              <a:lnSpc>
                <a:spcPts val="2940"/>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1248958" y="2586614"/>
            <a:ext cx="6233739" cy="5587697"/>
          </a:xfrm>
          <a:custGeom>
            <a:avLst/>
            <a:gdLst/>
            <a:ahLst/>
            <a:cxnLst/>
            <a:rect r="r" b="b" t="t" l="l"/>
            <a:pathLst>
              <a:path h="5587697" w="6233739">
                <a:moveTo>
                  <a:pt x="0" y="0"/>
                </a:moveTo>
                <a:lnTo>
                  <a:pt x="6233739" y="0"/>
                </a:lnTo>
                <a:lnTo>
                  <a:pt x="6233739" y="5587697"/>
                </a:lnTo>
                <a:lnTo>
                  <a:pt x="0" y="558769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164040" y="2573215"/>
            <a:ext cx="6798096" cy="597536"/>
          </a:xfrm>
          <a:prstGeom prst="rect">
            <a:avLst/>
          </a:prstGeom>
        </p:spPr>
        <p:txBody>
          <a:bodyPr anchor="t" rtlCol="false" tIns="0" lIns="0" bIns="0" rIns="0">
            <a:spAutoFit/>
          </a:bodyPr>
          <a:lstStyle/>
          <a:p>
            <a:pPr algn="ctr">
              <a:lnSpc>
                <a:spcPts val="4400"/>
              </a:lnSpc>
            </a:pPr>
            <a:r>
              <a:rPr lang="en-US" sz="4400" spc="585">
                <a:solidFill>
                  <a:srgbClr val="261F52"/>
                </a:solidFill>
                <a:latin typeface="Gulfs Display"/>
                <a:ea typeface="Gulfs Display"/>
                <a:cs typeface="Gulfs Display"/>
                <a:sym typeface="Gulfs Display"/>
              </a:rPr>
              <a:t>GIUGNO</a:t>
            </a:r>
          </a:p>
        </p:txBody>
      </p:sp>
      <p:sp>
        <p:nvSpPr>
          <p:cNvPr name="TextBox 14" id="14"/>
          <p:cNvSpPr txBox="true"/>
          <p:nvPr/>
        </p:nvSpPr>
        <p:spPr>
          <a:xfrm rot="0">
            <a:off x="2237209" y="3253431"/>
            <a:ext cx="6413041" cy="3328033"/>
          </a:xfrm>
          <a:prstGeom prst="rect">
            <a:avLst/>
          </a:prstGeom>
        </p:spPr>
        <p:txBody>
          <a:bodyPr anchor="t" rtlCol="false" tIns="0" lIns="0" bIns="0" rIns="0">
            <a:spAutoFit/>
          </a:bodyPr>
          <a:lstStyle/>
          <a:p>
            <a:pPr algn="l">
              <a:lnSpc>
                <a:spcPts val="2940"/>
              </a:lnSpc>
            </a:pPr>
            <a:r>
              <a:rPr lang="en-US" sz="2100">
                <a:solidFill>
                  <a:srgbClr val="152251"/>
                </a:solidFill>
                <a:latin typeface="Canva Sans"/>
                <a:ea typeface="Canva Sans"/>
                <a:cs typeface="Canva Sans"/>
                <a:sym typeface="Canva Sans"/>
              </a:rPr>
              <a:t>SIAMO A METÁ DELL’ANNO. LA SCUOLA è FINITA... DOBBIAMO PROGRAMMARE I COMPITI.</a:t>
            </a:r>
          </a:p>
          <a:p>
            <a:pPr algn="l">
              <a:lnSpc>
                <a:spcPts val="2940"/>
              </a:lnSpc>
            </a:pPr>
            <a:r>
              <a:rPr lang="en-US" sz="2100">
                <a:solidFill>
                  <a:srgbClr val="152251"/>
                </a:solidFill>
                <a:latin typeface="Canva Sans"/>
                <a:ea typeface="Canva Sans"/>
                <a:cs typeface="Canva Sans"/>
                <a:sym typeface="Canva Sans"/>
              </a:rPr>
              <a:t>VI SONO STATE ASSEGNATE 147 PAGINE DA SVOLGERE IN 7 SETTIMANE. </a:t>
            </a:r>
          </a:p>
          <a:p>
            <a:pPr algn="l">
              <a:lnSpc>
                <a:spcPts val="2940"/>
              </a:lnSpc>
            </a:pPr>
            <a:r>
              <a:rPr lang="en-US" sz="2100">
                <a:solidFill>
                  <a:srgbClr val="152251"/>
                </a:solidFill>
                <a:latin typeface="Canva Sans"/>
                <a:ea typeface="Canva Sans"/>
                <a:cs typeface="Canva Sans"/>
                <a:sym typeface="Canva Sans"/>
              </a:rPr>
              <a:t>QUANTE PAGINE LA SETTIMANA? E AL GIORNO? </a:t>
            </a:r>
          </a:p>
          <a:p>
            <a:pPr algn="l">
              <a:lnSpc>
                <a:spcPts val="2940"/>
              </a:lnSpc>
            </a:pPr>
          </a:p>
          <a:p>
            <a:pPr algn="l">
              <a:lnSpc>
                <a:spcPts val="2940"/>
              </a:lnSpc>
            </a:pPr>
            <a:r>
              <a:rPr lang="en-US" sz="2100">
                <a:solidFill>
                  <a:srgbClr val="152251"/>
                </a:solidFill>
                <a:latin typeface="Canva Sans"/>
                <a:ea typeface="Canva Sans"/>
                <a:cs typeface="Canva Sans"/>
                <a:sym typeface="Canva Sans"/>
              </a:rPr>
              <a:t>CONSEGNATE IL VOSTRO RISULTATO E SE É CORRETTO, PASSERETE AL CALDO MESE DI LUGLIO.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1747715" y="2838646"/>
            <a:ext cx="5817378" cy="5214486"/>
          </a:xfrm>
          <a:custGeom>
            <a:avLst/>
            <a:gdLst/>
            <a:ahLst/>
            <a:cxnLst/>
            <a:rect r="r" b="b" t="t" l="l"/>
            <a:pathLst>
              <a:path h="5214486" w="5817378">
                <a:moveTo>
                  <a:pt x="0" y="0"/>
                </a:moveTo>
                <a:lnTo>
                  <a:pt x="5817378" y="0"/>
                </a:lnTo>
                <a:lnTo>
                  <a:pt x="5817378" y="5214486"/>
                </a:lnTo>
                <a:lnTo>
                  <a:pt x="0" y="5214486"/>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164040" y="2573215"/>
            <a:ext cx="6798096" cy="597536"/>
          </a:xfrm>
          <a:prstGeom prst="rect">
            <a:avLst/>
          </a:prstGeom>
        </p:spPr>
        <p:txBody>
          <a:bodyPr anchor="t" rtlCol="false" tIns="0" lIns="0" bIns="0" rIns="0">
            <a:spAutoFit/>
          </a:bodyPr>
          <a:lstStyle/>
          <a:p>
            <a:pPr algn="ctr">
              <a:lnSpc>
                <a:spcPts val="4400"/>
              </a:lnSpc>
            </a:pPr>
            <a:r>
              <a:rPr lang="en-US" sz="4400" spc="585">
                <a:solidFill>
                  <a:srgbClr val="261F52"/>
                </a:solidFill>
                <a:latin typeface="Gulfs Display"/>
                <a:ea typeface="Gulfs Display"/>
                <a:cs typeface="Gulfs Display"/>
                <a:sym typeface="Gulfs Display"/>
              </a:rPr>
              <a:t>LUGLIO </a:t>
            </a:r>
          </a:p>
        </p:txBody>
      </p:sp>
      <p:sp>
        <p:nvSpPr>
          <p:cNvPr name="TextBox 14" id="14"/>
          <p:cNvSpPr txBox="true"/>
          <p:nvPr/>
        </p:nvSpPr>
        <p:spPr>
          <a:xfrm rot="0">
            <a:off x="2237209" y="3253431"/>
            <a:ext cx="6413041" cy="5185408"/>
          </a:xfrm>
          <a:prstGeom prst="rect">
            <a:avLst/>
          </a:prstGeom>
        </p:spPr>
        <p:txBody>
          <a:bodyPr anchor="t" rtlCol="false" tIns="0" lIns="0" bIns="0" rIns="0">
            <a:spAutoFit/>
          </a:bodyPr>
          <a:lstStyle/>
          <a:p>
            <a:pPr algn="l">
              <a:lnSpc>
                <a:spcPts val="2940"/>
              </a:lnSpc>
            </a:pPr>
            <a:r>
              <a:rPr lang="en-US" sz="2100">
                <a:solidFill>
                  <a:srgbClr val="152251"/>
                </a:solidFill>
                <a:latin typeface="Canva Sans"/>
                <a:ea typeface="Canva Sans"/>
                <a:cs typeface="Canva Sans"/>
                <a:sym typeface="Canva Sans"/>
              </a:rPr>
              <a:t>CHE CALDO! COMBATTETE L’AFA CERCANDO DI PASSARE AL MESE SUCCESSIVO. </a:t>
            </a:r>
          </a:p>
          <a:p>
            <a:pPr algn="l">
              <a:lnSpc>
                <a:spcPts val="2940"/>
              </a:lnSpc>
            </a:pPr>
            <a:r>
              <a:rPr lang="en-US" sz="2100">
                <a:solidFill>
                  <a:srgbClr val="152251"/>
                </a:solidFill>
                <a:latin typeface="Canva Sans"/>
                <a:ea typeface="Canva Sans"/>
                <a:cs typeface="Canva Sans"/>
                <a:sym typeface="Canva Sans"/>
              </a:rPr>
              <a:t>CONTROLLATE CHE IL CALDO NON ABBIA GIOCATO BRUTTI SCHERZI E VERIFICATE CHE QUESTE DIVISIONI SIANO ESEGUITE CORRETTAMENTE.</a:t>
            </a:r>
          </a:p>
          <a:p>
            <a:pPr algn="l">
              <a:lnSpc>
                <a:spcPts val="2940"/>
              </a:lnSpc>
            </a:pPr>
          </a:p>
          <a:p>
            <a:pPr algn="l">
              <a:lnSpc>
                <a:spcPts val="2940"/>
              </a:lnSpc>
            </a:pPr>
            <a:r>
              <a:rPr lang="en-US" sz="2100">
                <a:solidFill>
                  <a:srgbClr val="152251"/>
                </a:solidFill>
                <a:latin typeface="Canva Sans"/>
                <a:ea typeface="Canva Sans"/>
                <a:cs typeface="Canva Sans"/>
                <a:sym typeface="Canva Sans"/>
              </a:rPr>
              <a:t>120:10=12</a:t>
            </a:r>
          </a:p>
          <a:p>
            <a:pPr algn="l">
              <a:lnSpc>
                <a:spcPts val="2940"/>
              </a:lnSpc>
            </a:pPr>
            <a:r>
              <a:rPr lang="en-US" sz="2100">
                <a:solidFill>
                  <a:srgbClr val="152251"/>
                </a:solidFill>
                <a:latin typeface="Canva Sans"/>
                <a:ea typeface="Canva Sans"/>
                <a:cs typeface="Canva Sans"/>
                <a:sym typeface="Canva Sans"/>
              </a:rPr>
              <a:t>1 300:10=13</a:t>
            </a:r>
          </a:p>
          <a:p>
            <a:pPr algn="l">
              <a:lnSpc>
                <a:spcPts val="2940"/>
              </a:lnSpc>
            </a:pPr>
            <a:r>
              <a:rPr lang="en-US" sz="2100">
                <a:solidFill>
                  <a:srgbClr val="152251"/>
                </a:solidFill>
                <a:latin typeface="Canva Sans"/>
                <a:ea typeface="Canva Sans"/>
                <a:cs typeface="Canva Sans"/>
                <a:sym typeface="Canva Sans"/>
              </a:rPr>
              <a:t>14 000: 100= 140</a:t>
            </a:r>
          </a:p>
          <a:p>
            <a:pPr algn="l">
              <a:lnSpc>
                <a:spcPts val="2940"/>
              </a:lnSpc>
            </a:pPr>
            <a:r>
              <a:rPr lang="en-US" sz="2100">
                <a:solidFill>
                  <a:srgbClr val="152251"/>
                </a:solidFill>
                <a:latin typeface="Canva Sans"/>
                <a:ea typeface="Canva Sans"/>
                <a:cs typeface="Canva Sans"/>
                <a:sym typeface="Canva Sans"/>
              </a:rPr>
              <a:t>12 000:1000=12 </a:t>
            </a:r>
          </a:p>
          <a:p>
            <a:pPr algn="l">
              <a:lnSpc>
                <a:spcPts val="2940"/>
              </a:lnSpc>
            </a:pPr>
            <a:r>
              <a:rPr lang="en-US" sz="2100">
                <a:solidFill>
                  <a:srgbClr val="152251"/>
                </a:solidFill>
                <a:latin typeface="Canva Sans"/>
                <a:ea typeface="Canva Sans"/>
                <a:cs typeface="Canva Sans"/>
                <a:sym typeface="Canva Sans"/>
              </a:rPr>
              <a:t>1560:10=156</a:t>
            </a:r>
          </a:p>
          <a:p>
            <a:pPr algn="l">
              <a:lnSpc>
                <a:spcPts val="2940"/>
              </a:lnSpc>
            </a:pPr>
            <a:r>
              <a:rPr lang="en-US" sz="2100">
                <a:solidFill>
                  <a:srgbClr val="152251"/>
                </a:solidFill>
                <a:latin typeface="Canva Sans"/>
                <a:ea typeface="Canva Sans"/>
                <a:cs typeface="Canva Sans"/>
                <a:sym typeface="Canva Sans"/>
              </a:rPr>
              <a:t>UNA VOLTA CORRETTE, PASSATE AL MESE DI AGOSTO!</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1567359" y="2358602"/>
            <a:ext cx="6368801" cy="5708762"/>
          </a:xfrm>
          <a:custGeom>
            <a:avLst/>
            <a:gdLst/>
            <a:ahLst/>
            <a:cxnLst/>
            <a:rect r="r" b="b" t="t" l="l"/>
            <a:pathLst>
              <a:path h="5708762" w="6368801">
                <a:moveTo>
                  <a:pt x="0" y="0"/>
                </a:moveTo>
                <a:lnTo>
                  <a:pt x="6368801" y="0"/>
                </a:lnTo>
                <a:lnTo>
                  <a:pt x="6368801" y="5708762"/>
                </a:lnTo>
                <a:lnTo>
                  <a:pt x="0" y="570876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164040" y="2573215"/>
            <a:ext cx="6798096" cy="597536"/>
          </a:xfrm>
          <a:prstGeom prst="rect">
            <a:avLst/>
          </a:prstGeom>
        </p:spPr>
        <p:txBody>
          <a:bodyPr anchor="t" rtlCol="false" tIns="0" lIns="0" bIns="0" rIns="0">
            <a:spAutoFit/>
          </a:bodyPr>
          <a:lstStyle/>
          <a:p>
            <a:pPr algn="ctr">
              <a:lnSpc>
                <a:spcPts val="4400"/>
              </a:lnSpc>
            </a:pPr>
            <a:r>
              <a:rPr lang="en-US" sz="4400" spc="585">
                <a:solidFill>
                  <a:srgbClr val="261F52"/>
                </a:solidFill>
                <a:latin typeface="Gulfs Display"/>
                <a:ea typeface="Gulfs Display"/>
                <a:cs typeface="Gulfs Display"/>
                <a:sym typeface="Gulfs Display"/>
              </a:rPr>
              <a:t>AGOSTO </a:t>
            </a:r>
          </a:p>
        </p:txBody>
      </p:sp>
      <p:sp>
        <p:nvSpPr>
          <p:cNvPr name="TextBox 14" id="14"/>
          <p:cNvSpPr txBox="true"/>
          <p:nvPr/>
        </p:nvSpPr>
        <p:spPr>
          <a:xfrm rot="0">
            <a:off x="2356567" y="4837527"/>
            <a:ext cx="6413041" cy="2213608"/>
          </a:xfrm>
          <a:prstGeom prst="rect">
            <a:avLst/>
          </a:prstGeom>
        </p:spPr>
        <p:txBody>
          <a:bodyPr anchor="t" rtlCol="false" tIns="0" lIns="0" bIns="0" rIns="0">
            <a:spAutoFit/>
          </a:bodyPr>
          <a:lstStyle/>
          <a:p>
            <a:pPr algn="l">
              <a:lnSpc>
                <a:spcPts val="2940"/>
              </a:lnSpc>
            </a:pPr>
            <a:r>
              <a:rPr lang="en-US" sz="2100">
                <a:solidFill>
                  <a:srgbClr val="152251"/>
                </a:solidFill>
                <a:latin typeface="Canva Sans"/>
                <a:ea typeface="Canva Sans"/>
                <a:cs typeface="Canva Sans"/>
                <a:sym typeface="Canva Sans"/>
              </a:rPr>
              <a:t>Giulio ha chiesto in prestito alla mamma 49 euro per comprare un gioco nuovo. Dopo due settimane, Giulio ha restituito alla sua mamma 11 euro. Dopo altre due settimane, Giulio ha restituito ulteriori 13 euro. Quanti soldi deve ancora dare Giulio alla mamma?</a:t>
            </a:r>
          </a:p>
        </p:txBody>
      </p:sp>
      <p:sp>
        <p:nvSpPr>
          <p:cNvPr name="TextBox 15" id="15"/>
          <p:cNvSpPr txBox="true"/>
          <p:nvPr/>
        </p:nvSpPr>
        <p:spPr>
          <a:xfrm rot="0">
            <a:off x="2356567" y="3454547"/>
            <a:ext cx="6074495" cy="1099185"/>
          </a:xfrm>
          <a:prstGeom prst="rect">
            <a:avLst/>
          </a:prstGeom>
        </p:spPr>
        <p:txBody>
          <a:bodyPr anchor="t" rtlCol="false" tIns="0" lIns="0" bIns="0" rIns="0">
            <a:spAutoFit/>
          </a:bodyPr>
          <a:lstStyle/>
          <a:p>
            <a:pPr algn="ctr">
              <a:lnSpc>
                <a:spcPts val="2940"/>
              </a:lnSpc>
            </a:pPr>
            <a:r>
              <a:rPr lang="en-US" sz="2100">
                <a:solidFill>
                  <a:srgbClr val="000000"/>
                </a:solidFill>
                <a:latin typeface="Canva Sans"/>
                <a:ea typeface="Canva Sans"/>
                <a:cs typeface="Canva Sans"/>
                <a:sym typeface="Canva Sans"/>
              </a:rPr>
              <a:t>RISOLVETE QUESTO PROBLEMA E LA SOLUZIONE CORRETTA VI CONSENTIRÁ DI PASSARE AL MESE DI SETTEMBRE!</a:t>
            </a:r>
          </a:p>
        </p:txBody>
      </p:sp>
      <p:sp>
        <p:nvSpPr>
          <p:cNvPr name="TextBox 16" id="16"/>
          <p:cNvSpPr txBox="true"/>
          <p:nvPr/>
        </p:nvSpPr>
        <p:spPr>
          <a:xfrm rot="0">
            <a:off x="2356567" y="7241635"/>
            <a:ext cx="6074495" cy="356235"/>
          </a:xfrm>
          <a:prstGeom prst="rect">
            <a:avLst/>
          </a:prstGeom>
        </p:spPr>
        <p:txBody>
          <a:bodyPr anchor="t" rtlCol="false" tIns="0" lIns="0" bIns="0" rIns="0">
            <a:spAutoFit/>
          </a:bodyPr>
          <a:lstStyle/>
          <a:p>
            <a:pPr algn="ctr">
              <a:lnSpc>
                <a:spcPts val="2940"/>
              </a:lnSpc>
            </a:pPr>
            <a:r>
              <a:rPr lang="en-US" sz="2100">
                <a:solidFill>
                  <a:srgbClr val="000000"/>
                </a:solidFill>
                <a:latin typeface="Canva Sans"/>
                <a:ea typeface="Canva Sans"/>
                <a:cs typeface="Canva Sans"/>
                <a:sym typeface="Canva Sans"/>
              </a:rPr>
              <a:t>FATTO? VIA, VERSO SETTEMBRE!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1457141" y="2637358"/>
            <a:ext cx="6226869" cy="5581539"/>
          </a:xfrm>
          <a:custGeom>
            <a:avLst/>
            <a:gdLst/>
            <a:ahLst/>
            <a:cxnLst/>
            <a:rect r="r" b="b" t="t" l="l"/>
            <a:pathLst>
              <a:path h="5581539" w="6226869">
                <a:moveTo>
                  <a:pt x="0" y="0"/>
                </a:moveTo>
                <a:lnTo>
                  <a:pt x="6226870" y="0"/>
                </a:lnTo>
                <a:lnTo>
                  <a:pt x="6226870" y="5581539"/>
                </a:lnTo>
                <a:lnTo>
                  <a:pt x="0" y="558153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164040" y="2573215"/>
            <a:ext cx="6798096" cy="597536"/>
          </a:xfrm>
          <a:prstGeom prst="rect">
            <a:avLst/>
          </a:prstGeom>
        </p:spPr>
        <p:txBody>
          <a:bodyPr anchor="t" rtlCol="false" tIns="0" lIns="0" bIns="0" rIns="0">
            <a:spAutoFit/>
          </a:bodyPr>
          <a:lstStyle/>
          <a:p>
            <a:pPr algn="ctr">
              <a:lnSpc>
                <a:spcPts val="4400"/>
              </a:lnSpc>
            </a:pPr>
            <a:r>
              <a:rPr lang="en-US" sz="4400" spc="585">
                <a:solidFill>
                  <a:srgbClr val="261F52"/>
                </a:solidFill>
                <a:latin typeface="Gulfs Display"/>
                <a:ea typeface="Gulfs Display"/>
                <a:cs typeface="Gulfs Display"/>
                <a:sym typeface="Gulfs Display"/>
              </a:rPr>
              <a:t>SETTEMBRE</a:t>
            </a:r>
          </a:p>
        </p:txBody>
      </p:sp>
      <p:sp>
        <p:nvSpPr>
          <p:cNvPr name="TextBox 14" id="14"/>
          <p:cNvSpPr txBox="true"/>
          <p:nvPr/>
        </p:nvSpPr>
        <p:spPr>
          <a:xfrm rot="0">
            <a:off x="2445471" y="5230894"/>
            <a:ext cx="6413041" cy="2213608"/>
          </a:xfrm>
          <a:prstGeom prst="rect">
            <a:avLst/>
          </a:prstGeom>
        </p:spPr>
        <p:txBody>
          <a:bodyPr anchor="t" rtlCol="false" tIns="0" lIns="0" bIns="0" rIns="0">
            <a:spAutoFit/>
          </a:bodyPr>
          <a:lstStyle/>
          <a:p>
            <a:pPr algn="l">
              <a:lnSpc>
                <a:spcPts val="2940"/>
              </a:lnSpc>
            </a:pPr>
            <a:r>
              <a:rPr lang="en-US" sz="2100">
                <a:solidFill>
                  <a:srgbClr val="152251"/>
                </a:solidFill>
                <a:latin typeface="Canva Sans"/>
                <a:ea typeface="Canva Sans"/>
                <a:cs typeface="Canva Sans"/>
                <a:sym typeface="Canva Sans"/>
              </a:rPr>
              <a:t>ELENCO MATERIALE: </a:t>
            </a:r>
          </a:p>
          <a:p>
            <a:pPr algn="l" marL="453406" indent="-226703" lvl="1">
              <a:lnSpc>
                <a:spcPts val="2940"/>
              </a:lnSpc>
              <a:buFont typeface="Arial"/>
              <a:buChar char="•"/>
            </a:pPr>
            <a:r>
              <a:rPr lang="en-US" sz="2100">
                <a:solidFill>
                  <a:srgbClr val="152251"/>
                </a:solidFill>
                <a:latin typeface="Canva Sans"/>
                <a:ea typeface="Canva Sans"/>
                <a:cs typeface="Canva Sans"/>
                <a:sym typeface="Canva Sans"/>
              </a:rPr>
              <a:t>3 MATITE HB. COSTO UNITARIO MATITA: 1 EURO</a:t>
            </a:r>
          </a:p>
          <a:p>
            <a:pPr algn="l" marL="453406" indent="-226703" lvl="1">
              <a:lnSpc>
                <a:spcPts val="2940"/>
              </a:lnSpc>
              <a:buFont typeface="Arial"/>
              <a:buChar char="•"/>
            </a:pPr>
            <a:r>
              <a:rPr lang="en-US" sz="2100">
                <a:solidFill>
                  <a:srgbClr val="152251"/>
                </a:solidFill>
                <a:latin typeface="Canva Sans"/>
                <a:ea typeface="Canva Sans"/>
                <a:cs typeface="Canva Sans"/>
                <a:sym typeface="Canva Sans"/>
              </a:rPr>
              <a:t>2 PENNE CANCELLABILI: COSTO UNITARIO PENNA: 3 EURO </a:t>
            </a:r>
          </a:p>
          <a:p>
            <a:pPr algn="l" marL="453406" indent="-226703" lvl="1">
              <a:lnSpc>
                <a:spcPts val="2940"/>
              </a:lnSpc>
              <a:buFont typeface="Arial"/>
              <a:buChar char="•"/>
            </a:pPr>
            <a:r>
              <a:rPr lang="en-US" sz="2100">
                <a:solidFill>
                  <a:srgbClr val="152251"/>
                </a:solidFill>
                <a:latin typeface="Canva Sans"/>
                <a:ea typeface="Canva Sans"/>
                <a:cs typeface="Canva Sans"/>
                <a:sym typeface="Canva Sans"/>
              </a:rPr>
              <a:t>GOMMA BIANCA. COSTO UNITARIO: 2 EURO. </a:t>
            </a:r>
          </a:p>
        </p:txBody>
      </p:sp>
      <p:sp>
        <p:nvSpPr>
          <p:cNvPr name="TextBox 15" id="15"/>
          <p:cNvSpPr txBox="true"/>
          <p:nvPr/>
        </p:nvSpPr>
        <p:spPr>
          <a:xfrm rot="0">
            <a:off x="2356567" y="3301365"/>
            <a:ext cx="6787433" cy="1842135"/>
          </a:xfrm>
          <a:prstGeom prst="rect">
            <a:avLst/>
          </a:prstGeom>
        </p:spPr>
        <p:txBody>
          <a:bodyPr anchor="t" rtlCol="false" tIns="0" lIns="0" bIns="0" rIns="0">
            <a:spAutoFit/>
          </a:bodyPr>
          <a:lstStyle/>
          <a:p>
            <a:pPr algn="ctr">
              <a:lnSpc>
                <a:spcPts val="2940"/>
              </a:lnSpc>
            </a:pPr>
            <a:r>
              <a:rPr lang="en-US" sz="2100">
                <a:solidFill>
                  <a:srgbClr val="000000"/>
                </a:solidFill>
                <a:latin typeface="Canva Sans"/>
                <a:ea typeface="Canva Sans"/>
                <a:cs typeface="Canva Sans"/>
                <a:sym typeface="Canva Sans"/>
              </a:rPr>
              <a:t>É IL MESE IN CUI RICOMINCIA LA SCUOLA. É ORA DI CORRERE IN CARTOLERIA E COMPRARE IL NECESSARIO. QUESTA É LA LISTA DEL MATERIALE FORNITA DALLE MAESTRE. CALCOLA QUANTO SPENDE OGNI BAMBINO</a:t>
            </a:r>
          </a:p>
        </p:txBody>
      </p:sp>
      <p:sp>
        <p:nvSpPr>
          <p:cNvPr name="TextBox 16" id="16"/>
          <p:cNvSpPr txBox="true"/>
          <p:nvPr/>
        </p:nvSpPr>
        <p:spPr>
          <a:xfrm rot="0">
            <a:off x="2445471" y="7681286"/>
            <a:ext cx="6074495" cy="727710"/>
          </a:xfrm>
          <a:prstGeom prst="rect">
            <a:avLst/>
          </a:prstGeom>
        </p:spPr>
        <p:txBody>
          <a:bodyPr anchor="t" rtlCol="false" tIns="0" lIns="0" bIns="0" rIns="0">
            <a:spAutoFit/>
          </a:bodyPr>
          <a:lstStyle/>
          <a:p>
            <a:pPr algn="ctr">
              <a:lnSpc>
                <a:spcPts val="2940"/>
              </a:lnSpc>
            </a:pPr>
            <a:r>
              <a:rPr lang="en-US" sz="2100">
                <a:solidFill>
                  <a:srgbClr val="000000"/>
                </a:solidFill>
                <a:latin typeface="Canva Sans"/>
                <a:ea typeface="Canva Sans"/>
                <a:cs typeface="Canva Sans"/>
                <a:sym typeface="Canva Sans"/>
              </a:rPr>
              <a:t>SEGNA IL TOTALE. FATTO? VIA, VERSO OTTOBRE!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0808973" y="2708445"/>
            <a:ext cx="6359641" cy="5700551"/>
          </a:xfrm>
          <a:custGeom>
            <a:avLst/>
            <a:gdLst/>
            <a:ahLst/>
            <a:cxnLst/>
            <a:rect r="r" b="b" t="t" l="l"/>
            <a:pathLst>
              <a:path h="5700551" w="6359641">
                <a:moveTo>
                  <a:pt x="0" y="0"/>
                </a:moveTo>
                <a:lnTo>
                  <a:pt x="6359641" y="0"/>
                </a:lnTo>
                <a:lnTo>
                  <a:pt x="6359641" y="5700551"/>
                </a:lnTo>
                <a:lnTo>
                  <a:pt x="0" y="5700551"/>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164040" y="2573215"/>
            <a:ext cx="6798096" cy="597536"/>
          </a:xfrm>
          <a:prstGeom prst="rect">
            <a:avLst/>
          </a:prstGeom>
        </p:spPr>
        <p:txBody>
          <a:bodyPr anchor="t" rtlCol="false" tIns="0" lIns="0" bIns="0" rIns="0">
            <a:spAutoFit/>
          </a:bodyPr>
          <a:lstStyle/>
          <a:p>
            <a:pPr algn="ctr">
              <a:lnSpc>
                <a:spcPts val="4400"/>
              </a:lnSpc>
            </a:pPr>
            <a:r>
              <a:rPr lang="en-US" sz="4400" spc="585">
                <a:solidFill>
                  <a:srgbClr val="261F52"/>
                </a:solidFill>
                <a:latin typeface="Gulfs Display"/>
                <a:ea typeface="Gulfs Display"/>
                <a:cs typeface="Gulfs Display"/>
                <a:sym typeface="Gulfs Display"/>
              </a:rPr>
              <a:t>OTTOBRE</a:t>
            </a:r>
          </a:p>
        </p:txBody>
      </p:sp>
      <p:sp>
        <p:nvSpPr>
          <p:cNvPr name="TextBox 14" id="14"/>
          <p:cNvSpPr txBox="true"/>
          <p:nvPr/>
        </p:nvSpPr>
        <p:spPr>
          <a:xfrm rot="0">
            <a:off x="2445471" y="4921884"/>
            <a:ext cx="6413041" cy="2213608"/>
          </a:xfrm>
          <a:prstGeom prst="rect">
            <a:avLst/>
          </a:prstGeom>
        </p:spPr>
        <p:txBody>
          <a:bodyPr anchor="t" rtlCol="false" tIns="0" lIns="0" bIns="0" rIns="0">
            <a:spAutoFit/>
          </a:bodyPr>
          <a:lstStyle/>
          <a:p>
            <a:pPr algn="l" marL="453406" indent="-226703" lvl="1">
              <a:lnSpc>
                <a:spcPts val="2940"/>
              </a:lnSpc>
              <a:buFont typeface="Arial"/>
              <a:buChar char="•"/>
            </a:pPr>
            <a:r>
              <a:rPr lang="en-US" sz="2100">
                <a:solidFill>
                  <a:srgbClr val="152251"/>
                </a:solidFill>
                <a:latin typeface="Canva Sans"/>
                <a:ea typeface="Canva Sans"/>
                <a:cs typeface="Canva Sans"/>
                <a:sym typeface="Canva Sans"/>
              </a:rPr>
              <a:t>Mario, Filippo e Luca sono grandi tifosi di calcio. In particolare, Mario tifa per una squadra diversa da Filippo, e Filippo tifa per una squadra diversa</a:t>
            </a:r>
            <a:r>
              <a:rPr lang="en-US" sz="2100">
                <a:solidFill>
                  <a:srgbClr val="152251"/>
                </a:solidFill>
                <a:latin typeface="Canva Sans"/>
                <a:ea typeface="Canva Sans"/>
                <a:cs typeface="Canva Sans"/>
                <a:sym typeface="Canva Sans"/>
              </a:rPr>
              <a:t> da Luca. Sapendo che le squadre sono Milan e Juventus, sapreste dire che squadra tifa ciascuno dei tre amici?</a:t>
            </a:r>
          </a:p>
        </p:txBody>
      </p:sp>
      <p:sp>
        <p:nvSpPr>
          <p:cNvPr name="TextBox 15" id="15"/>
          <p:cNvSpPr txBox="true"/>
          <p:nvPr/>
        </p:nvSpPr>
        <p:spPr>
          <a:xfrm rot="0">
            <a:off x="2356567" y="3301365"/>
            <a:ext cx="6787433" cy="1470660"/>
          </a:xfrm>
          <a:prstGeom prst="rect">
            <a:avLst/>
          </a:prstGeom>
        </p:spPr>
        <p:txBody>
          <a:bodyPr anchor="t" rtlCol="false" tIns="0" lIns="0" bIns="0" rIns="0">
            <a:spAutoFit/>
          </a:bodyPr>
          <a:lstStyle/>
          <a:p>
            <a:pPr algn="ctr">
              <a:lnSpc>
                <a:spcPts val="2940"/>
              </a:lnSpc>
            </a:pPr>
            <a:r>
              <a:rPr lang="en-US" sz="2100">
                <a:solidFill>
                  <a:srgbClr val="000000"/>
                </a:solidFill>
                <a:latin typeface="Canva Sans"/>
                <a:ea typeface="Canva Sans"/>
                <a:cs typeface="Canva Sans"/>
                <a:sym typeface="Canva Sans"/>
              </a:rPr>
              <a:t>RICOMINCIA ANCHE IL CAMPIONATO DI CALCIO E SI TIFA CON PASSIONE. LEGGETE QUESTO PROBLEMA CALCISTICO E FORNITE LA VOSTRA SOLUZIONE(CI SONO DUE POSSIBILI RISPOSTE)</a:t>
            </a:r>
          </a:p>
        </p:txBody>
      </p:sp>
      <p:sp>
        <p:nvSpPr>
          <p:cNvPr name="TextBox 16" id="16"/>
          <p:cNvSpPr txBox="true"/>
          <p:nvPr/>
        </p:nvSpPr>
        <p:spPr>
          <a:xfrm rot="0">
            <a:off x="2445471" y="7681286"/>
            <a:ext cx="6074495" cy="727710"/>
          </a:xfrm>
          <a:prstGeom prst="rect">
            <a:avLst/>
          </a:prstGeom>
        </p:spPr>
        <p:txBody>
          <a:bodyPr anchor="t" rtlCol="false" tIns="0" lIns="0" bIns="0" rIns="0">
            <a:spAutoFit/>
          </a:bodyPr>
          <a:lstStyle/>
          <a:p>
            <a:pPr algn="ctr">
              <a:lnSpc>
                <a:spcPts val="2940"/>
              </a:lnSpc>
            </a:pPr>
            <a:r>
              <a:rPr lang="en-US" sz="2100">
                <a:solidFill>
                  <a:srgbClr val="000000"/>
                </a:solidFill>
                <a:latin typeface="Canva Sans"/>
                <a:ea typeface="Canva Sans"/>
                <a:cs typeface="Canva Sans"/>
                <a:sym typeface="Canva Sans"/>
              </a:rPr>
              <a:t>W LO SPORT! SEGNATE LA VOSTRA IPOTESI E ANDATE A NOVEMBRE!</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1391668" y="2598507"/>
            <a:ext cx="6218458" cy="5574000"/>
          </a:xfrm>
          <a:custGeom>
            <a:avLst/>
            <a:gdLst/>
            <a:ahLst/>
            <a:cxnLst/>
            <a:rect r="r" b="b" t="t" l="l"/>
            <a:pathLst>
              <a:path h="5574000" w="6218458">
                <a:moveTo>
                  <a:pt x="0" y="0"/>
                </a:moveTo>
                <a:lnTo>
                  <a:pt x="6218458" y="0"/>
                </a:lnTo>
                <a:lnTo>
                  <a:pt x="6218458" y="5573999"/>
                </a:lnTo>
                <a:lnTo>
                  <a:pt x="0" y="55739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164040" y="2573215"/>
            <a:ext cx="6798096" cy="597536"/>
          </a:xfrm>
          <a:prstGeom prst="rect">
            <a:avLst/>
          </a:prstGeom>
        </p:spPr>
        <p:txBody>
          <a:bodyPr anchor="t" rtlCol="false" tIns="0" lIns="0" bIns="0" rIns="0">
            <a:spAutoFit/>
          </a:bodyPr>
          <a:lstStyle/>
          <a:p>
            <a:pPr algn="ctr">
              <a:lnSpc>
                <a:spcPts val="4400"/>
              </a:lnSpc>
            </a:pPr>
            <a:r>
              <a:rPr lang="en-US" sz="4400" spc="585">
                <a:solidFill>
                  <a:srgbClr val="261F52"/>
                </a:solidFill>
                <a:latin typeface="Gulfs Display"/>
                <a:ea typeface="Gulfs Display"/>
                <a:cs typeface="Gulfs Display"/>
                <a:sym typeface="Gulfs Display"/>
              </a:rPr>
              <a:t>NOVEMBRE</a:t>
            </a:r>
          </a:p>
        </p:txBody>
      </p:sp>
      <p:sp>
        <p:nvSpPr>
          <p:cNvPr name="TextBox 14" id="14"/>
          <p:cNvSpPr txBox="true"/>
          <p:nvPr/>
        </p:nvSpPr>
        <p:spPr>
          <a:xfrm rot="0">
            <a:off x="2445471" y="4921884"/>
            <a:ext cx="6413041" cy="1470658"/>
          </a:xfrm>
          <a:prstGeom prst="rect">
            <a:avLst/>
          </a:prstGeom>
        </p:spPr>
        <p:txBody>
          <a:bodyPr anchor="t" rtlCol="false" tIns="0" lIns="0" bIns="0" rIns="0">
            <a:spAutoFit/>
          </a:bodyPr>
          <a:lstStyle/>
          <a:p>
            <a:pPr algn="l" marL="453406" indent="-226703" lvl="1">
              <a:lnSpc>
                <a:spcPts val="2940"/>
              </a:lnSpc>
              <a:buFont typeface="Arial"/>
              <a:buChar char="•"/>
            </a:pPr>
            <a:r>
              <a:rPr lang="en-US" sz="2100">
                <a:solidFill>
                  <a:srgbClr val="152251"/>
                </a:solidFill>
                <a:latin typeface="Canva Sans"/>
                <a:ea typeface="Canva Sans"/>
                <a:cs typeface="Canva Sans"/>
                <a:sym typeface="Canva Sans"/>
              </a:rPr>
              <a:t>Chiara e Paola sono due cugine che giocano sempre assieme. La somma della loro età è pari</a:t>
            </a:r>
            <a:r>
              <a:rPr lang="en-US" sz="2100">
                <a:solidFill>
                  <a:srgbClr val="152251"/>
                </a:solidFill>
                <a:latin typeface="Canva Sans"/>
                <a:ea typeface="Canva Sans"/>
                <a:cs typeface="Canva Sans"/>
                <a:sym typeface="Canva Sans"/>
              </a:rPr>
              <a:t> a 20, e Paola è più grande di Chiara di 2 anni. Quanti anni ha Paola?</a:t>
            </a:r>
          </a:p>
        </p:txBody>
      </p:sp>
      <p:sp>
        <p:nvSpPr>
          <p:cNvPr name="TextBox 15" id="15"/>
          <p:cNvSpPr txBox="true"/>
          <p:nvPr/>
        </p:nvSpPr>
        <p:spPr>
          <a:xfrm rot="0">
            <a:off x="2356567" y="3301365"/>
            <a:ext cx="6787433" cy="1099185"/>
          </a:xfrm>
          <a:prstGeom prst="rect">
            <a:avLst/>
          </a:prstGeom>
        </p:spPr>
        <p:txBody>
          <a:bodyPr anchor="t" rtlCol="false" tIns="0" lIns="0" bIns="0" rIns="0">
            <a:spAutoFit/>
          </a:bodyPr>
          <a:lstStyle/>
          <a:p>
            <a:pPr algn="ctr">
              <a:lnSpc>
                <a:spcPts val="2940"/>
              </a:lnSpc>
            </a:pPr>
            <a:r>
              <a:rPr lang="en-US" sz="2100">
                <a:solidFill>
                  <a:srgbClr val="000000"/>
                </a:solidFill>
                <a:latin typeface="Canva Sans"/>
                <a:ea typeface="Canva Sans"/>
                <a:cs typeface="Canva Sans"/>
                <a:sym typeface="Canva Sans"/>
              </a:rPr>
              <a:t>INIZIA A FARE FREDDO E L’AUTUNNO É NEL SUO CULMINE. SI STA PIÚ SPESSO IN CASA E SI GIOCA IN FAMIGLIA. RISOLVETE QUESTO INDOVINELLO: </a:t>
            </a:r>
          </a:p>
        </p:txBody>
      </p:sp>
      <p:sp>
        <p:nvSpPr>
          <p:cNvPr name="TextBox 16" id="16"/>
          <p:cNvSpPr txBox="true"/>
          <p:nvPr/>
        </p:nvSpPr>
        <p:spPr>
          <a:xfrm rot="0">
            <a:off x="2445471" y="6694207"/>
            <a:ext cx="6074495" cy="1099185"/>
          </a:xfrm>
          <a:prstGeom prst="rect">
            <a:avLst/>
          </a:prstGeom>
        </p:spPr>
        <p:txBody>
          <a:bodyPr anchor="t" rtlCol="false" tIns="0" lIns="0" bIns="0" rIns="0">
            <a:spAutoFit/>
          </a:bodyPr>
          <a:lstStyle/>
          <a:p>
            <a:pPr algn="ctr">
              <a:lnSpc>
                <a:spcPts val="2940"/>
              </a:lnSpc>
            </a:pPr>
            <a:r>
              <a:rPr lang="en-US" sz="2100">
                <a:solidFill>
                  <a:srgbClr val="000000"/>
                </a:solidFill>
                <a:latin typeface="Canva Sans"/>
                <a:ea typeface="Canva Sans"/>
                <a:cs typeface="Canva Sans"/>
                <a:sym typeface="Canva Sans"/>
              </a:rPr>
              <a:t>UNA VOLTA SCOPERTA LA SOLUZIONE, SCRIVETELA E POTRETE ANDARE ALL’ULTIMO MESE, SIETE QUASI NELL’ANNO NUOVO!</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1463024" y="2506540"/>
            <a:ext cx="6551594" cy="5872611"/>
          </a:xfrm>
          <a:custGeom>
            <a:avLst/>
            <a:gdLst/>
            <a:ahLst/>
            <a:cxnLst/>
            <a:rect r="r" b="b" t="t" l="l"/>
            <a:pathLst>
              <a:path h="5872611" w="6551594">
                <a:moveTo>
                  <a:pt x="0" y="0"/>
                </a:moveTo>
                <a:lnTo>
                  <a:pt x="6551594" y="0"/>
                </a:lnTo>
                <a:lnTo>
                  <a:pt x="6551594" y="5872611"/>
                </a:lnTo>
                <a:lnTo>
                  <a:pt x="0" y="5872611"/>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164040" y="2573215"/>
            <a:ext cx="6798096" cy="597536"/>
          </a:xfrm>
          <a:prstGeom prst="rect">
            <a:avLst/>
          </a:prstGeom>
        </p:spPr>
        <p:txBody>
          <a:bodyPr anchor="t" rtlCol="false" tIns="0" lIns="0" bIns="0" rIns="0">
            <a:spAutoFit/>
          </a:bodyPr>
          <a:lstStyle/>
          <a:p>
            <a:pPr algn="ctr">
              <a:lnSpc>
                <a:spcPts val="4400"/>
              </a:lnSpc>
            </a:pPr>
            <a:r>
              <a:rPr lang="en-US" sz="4400" spc="585">
                <a:solidFill>
                  <a:srgbClr val="261F52"/>
                </a:solidFill>
                <a:latin typeface="Gulfs Display"/>
                <a:ea typeface="Gulfs Display"/>
                <a:cs typeface="Gulfs Display"/>
                <a:sym typeface="Gulfs Display"/>
              </a:rPr>
              <a:t>DICEMBRE</a:t>
            </a:r>
          </a:p>
        </p:txBody>
      </p:sp>
      <p:sp>
        <p:nvSpPr>
          <p:cNvPr name="TextBox 14" id="14"/>
          <p:cNvSpPr txBox="true"/>
          <p:nvPr/>
        </p:nvSpPr>
        <p:spPr>
          <a:xfrm rot="0">
            <a:off x="2192951" y="4905375"/>
            <a:ext cx="6413041" cy="2213608"/>
          </a:xfrm>
          <a:prstGeom prst="rect">
            <a:avLst/>
          </a:prstGeom>
        </p:spPr>
        <p:txBody>
          <a:bodyPr anchor="t" rtlCol="false" tIns="0" lIns="0" bIns="0" rIns="0">
            <a:spAutoFit/>
          </a:bodyPr>
          <a:lstStyle/>
          <a:p>
            <a:pPr algn="l" marL="453406" indent="-226703" lvl="1">
              <a:lnSpc>
                <a:spcPts val="2940"/>
              </a:lnSpc>
              <a:buFont typeface="Arial"/>
              <a:buChar char="•"/>
            </a:pPr>
            <a:r>
              <a:rPr lang="en-US" sz="2100">
                <a:solidFill>
                  <a:srgbClr val="152251"/>
                </a:solidFill>
                <a:latin typeface="Canva Sans"/>
                <a:ea typeface="Canva Sans"/>
                <a:cs typeface="Canva Sans"/>
                <a:sym typeface="Canva Sans"/>
              </a:rPr>
              <a:t>Stefano decide di raccogliere i dati sui regali di Natale ricevuti dai suoi compagni di classe. I compagni rispondono alla sua intervista come segue: 12 hanno ricevuto giocattoli, 4 capi d’abbigliamento, 5 libri, 3 non hanno ricevuto doni. </a:t>
            </a:r>
          </a:p>
        </p:txBody>
      </p:sp>
      <p:sp>
        <p:nvSpPr>
          <p:cNvPr name="TextBox 15" id="15"/>
          <p:cNvSpPr txBox="true"/>
          <p:nvPr/>
        </p:nvSpPr>
        <p:spPr>
          <a:xfrm rot="0">
            <a:off x="2174703" y="3320415"/>
            <a:ext cx="6787433" cy="1470660"/>
          </a:xfrm>
          <a:prstGeom prst="rect">
            <a:avLst/>
          </a:prstGeom>
        </p:spPr>
        <p:txBody>
          <a:bodyPr anchor="t" rtlCol="false" tIns="0" lIns="0" bIns="0" rIns="0">
            <a:spAutoFit/>
          </a:bodyPr>
          <a:lstStyle/>
          <a:p>
            <a:pPr algn="ctr">
              <a:lnSpc>
                <a:spcPts val="2940"/>
              </a:lnSpc>
            </a:pPr>
            <a:r>
              <a:rPr lang="en-US" sz="2100">
                <a:solidFill>
                  <a:srgbClr val="000000"/>
                </a:solidFill>
                <a:latin typeface="Canva Sans"/>
                <a:ea typeface="Canva Sans"/>
                <a:cs typeface="Canva Sans"/>
                <a:sym typeface="Canva Sans"/>
              </a:rPr>
              <a:t>ULTIMO MESE DA SUPERARE PER POTER ARRIVARE NELL’ANNO NUOVO. TRA PANETTONI E PANDORI, CANTI E DONI, RESTA UN ULTIMO PROBLEMA DA RISOLVERE. </a:t>
            </a:r>
          </a:p>
        </p:txBody>
      </p:sp>
      <p:sp>
        <p:nvSpPr>
          <p:cNvPr name="TextBox 16" id="16"/>
          <p:cNvSpPr txBox="true"/>
          <p:nvPr/>
        </p:nvSpPr>
        <p:spPr>
          <a:xfrm rot="0">
            <a:off x="2362224" y="7230589"/>
            <a:ext cx="6074495" cy="1099185"/>
          </a:xfrm>
          <a:prstGeom prst="rect">
            <a:avLst/>
          </a:prstGeom>
        </p:spPr>
        <p:txBody>
          <a:bodyPr anchor="t" rtlCol="false" tIns="0" lIns="0" bIns="0" rIns="0">
            <a:spAutoFit/>
          </a:bodyPr>
          <a:lstStyle/>
          <a:p>
            <a:pPr algn="ctr">
              <a:lnSpc>
                <a:spcPts val="2940"/>
              </a:lnSpc>
            </a:pPr>
            <a:r>
              <a:rPr lang="en-US" sz="2100">
                <a:solidFill>
                  <a:srgbClr val="000000"/>
                </a:solidFill>
                <a:latin typeface="Canva Sans"/>
                <a:ea typeface="Canva Sans"/>
                <a:cs typeface="Canva Sans"/>
                <a:sym typeface="Canva Sans"/>
              </a:rPr>
              <a:t>RAPPRESENTATE I DATI E SCOPRITE DI QUANTI BAMBINI É COMPOSTA LA CLASSE DI STEFANO.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0786512" y="2373151"/>
            <a:ext cx="6560003" cy="6681485"/>
          </a:xfrm>
          <a:custGeom>
            <a:avLst/>
            <a:gdLst/>
            <a:ahLst/>
            <a:cxnLst/>
            <a:rect r="r" b="b" t="t" l="l"/>
            <a:pathLst>
              <a:path h="6681485" w="6560003">
                <a:moveTo>
                  <a:pt x="0" y="0"/>
                </a:moveTo>
                <a:lnTo>
                  <a:pt x="6560003" y="0"/>
                </a:lnTo>
                <a:lnTo>
                  <a:pt x="6560003" y="6681485"/>
                </a:lnTo>
                <a:lnTo>
                  <a:pt x="0" y="668148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367927" y="3611510"/>
            <a:ext cx="6390321" cy="1558927"/>
          </a:xfrm>
          <a:prstGeom prst="rect">
            <a:avLst/>
          </a:prstGeom>
        </p:spPr>
        <p:txBody>
          <a:bodyPr anchor="t" rtlCol="false" tIns="0" lIns="0" bIns="0" rIns="0">
            <a:spAutoFit/>
          </a:bodyPr>
          <a:lstStyle/>
          <a:p>
            <a:pPr algn="ctr">
              <a:lnSpc>
                <a:spcPts val="4000"/>
              </a:lnSpc>
            </a:pPr>
            <a:r>
              <a:rPr lang="en-US" sz="4000" spc="532">
                <a:solidFill>
                  <a:srgbClr val="261F52"/>
                </a:solidFill>
                <a:latin typeface="Gulfs Display"/>
                <a:ea typeface="Gulfs Display"/>
                <a:cs typeface="Gulfs Display"/>
                <a:sym typeface="Gulfs Display"/>
              </a:rPr>
              <a:t>SIETE RIUSCITI AD USCIRE DALL’ANNO 2025!!!</a:t>
            </a:r>
          </a:p>
        </p:txBody>
      </p:sp>
      <p:sp>
        <p:nvSpPr>
          <p:cNvPr name="TextBox 14" id="14"/>
          <p:cNvSpPr txBox="true"/>
          <p:nvPr/>
        </p:nvSpPr>
        <p:spPr>
          <a:xfrm rot="0">
            <a:off x="2778752" y="5320168"/>
            <a:ext cx="5352798" cy="2527935"/>
          </a:xfrm>
          <a:prstGeom prst="rect">
            <a:avLst/>
          </a:prstGeom>
        </p:spPr>
        <p:txBody>
          <a:bodyPr anchor="t" rtlCol="false" tIns="0" lIns="0" bIns="0" rIns="0">
            <a:spAutoFit/>
          </a:bodyPr>
          <a:lstStyle/>
          <a:p>
            <a:pPr algn="ctr">
              <a:lnSpc>
                <a:spcPts val="5040"/>
              </a:lnSpc>
            </a:pPr>
            <a:r>
              <a:rPr lang="en-US" sz="3600" i="true">
                <a:solidFill>
                  <a:srgbClr val="152251"/>
                </a:solidFill>
                <a:latin typeface="Canva Sans Italics"/>
                <a:ea typeface="Canva Sans Italics"/>
                <a:cs typeface="Canva Sans Italics"/>
                <a:sym typeface="Canva Sans Italics"/>
              </a:rPr>
              <a:t>NON C’ERANO DUBBI CHE SARESTE STATI CAPACI DI ARRIVARE FIN QUI! BRAVISSIMI!</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0265405" y="2590927"/>
            <a:ext cx="6284066" cy="6460255"/>
          </a:xfrm>
          <a:custGeom>
            <a:avLst/>
            <a:gdLst/>
            <a:ahLst/>
            <a:cxnLst/>
            <a:rect r="r" b="b" t="t" l="l"/>
            <a:pathLst>
              <a:path h="6460255" w="6284066">
                <a:moveTo>
                  <a:pt x="0" y="0"/>
                </a:moveTo>
                <a:lnTo>
                  <a:pt x="6284066" y="0"/>
                </a:lnTo>
                <a:lnTo>
                  <a:pt x="6284066" y="6460254"/>
                </a:lnTo>
                <a:lnTo>
                  <a:pt x="0" y="646025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743074" y="3123428"/>
            <a:ext cx="5426489" cy="1193166"/>
          </a:xfrm>
          <a:prstGeom prst="rect">
            <a:avLst/>
          </a:prstGeom>
        </p:spPr>
        <p:txBody>
          <a:bodyPr anchor="t" rtlCol="false" tIns="0" lIns="0" bIns="0" rIns="0">
            <a:spAutoFit/>
          </a:bodyPr>
          <a:lstStyle/>
          <a:p>
            <a:pPr algn="ctr">
              <a:lnSpc>
                <a:spcPts val="4600"/>
              </a:lnSpc>
            </a:pPr>
            <a:r>
              <a:rPr lang="en-US" sz="4600" spc="611">
                <a:solidFill>
                  <a:srgbClr val="261F52"/>
                </a:solidFill>
                <a:latin typeface="Gulfs Display"/>
                <a:ea typeface="Gulfs Display"/>
                <a:cs typeface="Gulfs Display"/>
                <a:sym typeface="Gulfs Display"/>
              </a:rPr>
              <a:t>BUON ANNO NUOVO</a:t>
            </a:r>
          </a:p>
        </p:txBody>
      </p:sp>
      <p:sp>
        <p:nvSpPr>
          <p:cNvPr name="TextBox 14" id="14"/>
          <p:cNvSpPr txBox="true"/>
          <p:nvPr/>
        </p:nvSpPr>
        <p:spPr>
          <a:xfrm rot="0">
            <a:off x="2743074" y="5782954"/>
            <a:ext cx="5640027" cy="1544318"/>
          </a:xfrm>
          <a:prstGeom prst="rect">
            <a:avLst/>
          </a:prstGeom>
        </p:spPr>
        <p:txBody>
          <a:bodyPr anchor="t" rtlCol="false" tIns="0" lIns="0" bIns="0" rIns="0">
            <a:spAutoFit/>
          </a:bodyPr>
          <a:lstStyle/>
          <a:p>
            <a:pPr algn="l" marL="474996" indent="-237498" lvl="1">
              <a:lnSpc>
                <a:spcPts val="3080"/>
              </a:lnSpc>
              <a:buFont typeface="Arial"/>
              <a:buChar char="•"/>
            </a:pPr>
            <a:r>
              <a:rPr lang="en-US" sz="2200">
                <a:solidFill>
                  <a:srgbClr val="152251"/>
                </a:solidFill>
                <a:latin typeface="Canva Sans"/>
                <a:ea typeface="Canva Sans"/>
                <a:cs typeface="Canva Sans"/>
                <a:sym typeface="Canva Sans"/>
              </a:rPr>
              <a:t>CRESCERE INSIEME</a:t>
            </a:r>
          </a:p>
          <a:p>
            <a:pPr algn="l" marL="474996" indent="-237498" lvl="1">
              <a:lnSpc>
                <a:spcPts val="3080"/>
              </a:lnSpc>
              <a:buFont typeface="Arial"/>
              <a:buChar char="•"/>
            </a:pPr>
            <a:r>
              <a:rPr lang="en-US" sz="2200">
                <a:solidFill>
                  <a:srgbClr val="152251"/>
                </a:solidFill>
                <a:latin typeface="Canva Sans"/>
                <a:ea typeface="Canva Sans"/>
                <a:cs typeface="Canva Sans"/>
                <a:sym typeface="Canva Sans"/>
              </a:rPr>
              <a:t>IMPARARE TANTE COSE NUOVE</a:t>
            </a:r>
          </a:p>
          <a:p>
            <a:pPr algn="l" marL="474996" indent="-237498" lvl="1">
              <a:lnSpc>
                <a:spcPts val="3080"/>
              </a:lnSpc>
              <a:buFont typeface="Arial"/>
              <a:buChar char="•"/>
            </a:pPr>
            <a:r>
              <a:rPr lang="en-US" sz="2200">
                <a:solidFill>
                  <a:srgbClr val="152251"/>
                </a:solidFill>
                <a:latin typeface="Canva Sans"/>
                <a:ea typeface="Canva Sans"/>
                <a:cs typeface="Canva Sans"/>
                <a:sym typeface="Canva Sans"/>
              </a:rPr>
              <a:t>NON AVER PAURA DI SBAGLIARE </a:t>
            </a:r>
          </a:p>
          <a:p>
            <a:pPr algn="l" marL="474996" indent="-237498" lvl="1">
              <a:lnSpc>
                <a:spcPts val="3080"/>
              </a:lnSpc>
              <a:buFont typeface="Arial"/>
              <a:buChar char="•"/>
            </a:pPr>
            <a:r>
              <a:rPr lang="en-US" sz="2200">
                <a:solidFill>
                  <a:srgbClr val="152251"/>
                </a:solidFill>
                <a:latin typeface="Canva Sans"/>
                <a:ea typeface="Canva Sans"/>
                <a:cs typeface="Canva Sans"/>
                <a:sym typeface="Canva Sans"/>
              </a:rPr>
              <a:t>FARE SQUADRA COI COMPAGNI!</a:t>
            </a:r>
          </a:p>
        </p:txBody>
      </p:sp>
      <p:sp>
        <p:nvSpPr>
          <p:cNvPr name="TextBox 15" id="15"/>
          <p:cNvSpPr txBox="true"/>
          <p:nvPr/>
        </p:nvSpPr>
        <p:spPr>
          <a:xfrm rot="0">
            <a:off x="2548071" y="4754220"/>
            <a:ext cx="5195182" cy="789303"/>
          </a:xfrm>
          <a:prstGeom prst="rect">
            <a:avLst/>
          </a:prstGeom>
        </p:spPr>
        <p:txBody>
          <a:bodyPr anchor="t" rtlCol="false" tIns="0" lIns="0" bIns="0" rIns="0">
            <a:spAutoFit/>
          </a:bodyPr>
          <a:lstStyle/>
          <a:p>
            <a:pPr algn="l">
              <a:lnSpc>
                <a:spcPts val="3220"/>
              </a:lnSpc>
            </a:pPr>
            <a:r>
              <a:rPr lang="en-US" sz="2300">
                <a:solidFill>
                  <a:srgbClr val="152251"/>
                </a:solidFill>
                <a:latin typeface="Canva Sans"/>
                <a:ea typeface="Canva Sans"/>
                <a:cs typeface="Canva Sans"/>
                <a:sym typeface="Canva Sans"/>
              </a:rPr>
              <a:t>COSA CI AUGURIAMO PER QUEST’ANNO NUOVO</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337011">
            <a:off x="1216588" y="1831660"/>
            <a:ext cx="8693000" cy="7697256"/>
          </a:xfrm>
          <a:custGeom>
            <a:avLst/>
            <a:gdLst/>
            <a:ahLst/>
            <a:cxnLst/>
            <a:rect r="r" b="b" t="t" l="l"/>
            <a:pathLst>
              <a:path h="7697256" w="8693000">
                <a:moveTo>
                  <a:pt x="0" y="0"/>
                </a:moveTo>
                <a:lnTo>
                  <a:pt x="8693000" y="0"/>
                </a:lnTo>
                <a:lnTo>
                  <a:pt x="8693000" y="7697256"/>
                </a:lnTo>
                <a:lnTo>
                  <a:pt x="0" y="76972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8257797" y="5821054"/>
            <a:ext cx="2551176" cy="4114800"/>
          </a:xfrm>
          <a:custGeom>
            <a:avLst/>
            <a:gdLst/>
            <a:ahLst/>
            <a:cxnLst/>
            <a:rect r="r" b="b" t="t" l="l"/>
            <a:pathLst>
              <a:path h="4114800" w="2551176">
                <a:moveTo>
                  <a:pt x="0" y="0"/>
                </a:moveTo>
                <a:lnTo>
                  <a:pt x="2551176" y="0"/>
                </a:lnTo>
                <a:lnTo>
                  <a:pt x="255117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1180448" y="3086100"/>
            <a:ext cx="5622313" cy="6172200"/>
          </a:xfrm>
          <a:custGeom>
            <a:avLst/>
            <a:gdLst/>
            <a:ahLst/>
            <a:cxnLst/>
            <a:rect r="r" b="b" t="t" l="l"/>
            <a:pathLst>
              <a:path h="6172200" w="5622313">
                <a:moveTo>
                  <a:pt x="0" y="0"/>
                </a:moveTo>
                <a:lnTo>
                  <a:pt x="5622313" y="0"/>
                </a:lnTo>
                <a:lnTo>
                  <a:pt x="5622313" y="6172200"/>
                </a:lnTo>
                <a:lnTo>
                  <a:pt x="0" y="617220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2664491" y="3494132"/>
            <a:ext cx="5797194" cy="612141"/>
          </a:xfrm>
          <a:prstGeom prst="rect">
            <a:avLst/>
          </a:prstGeom>
        </p:spPr>
        <p:txBody>
          <a:bodyPr anchor="t" rtlCol="false" tIns="0" lIns="0" bIns="0" rIns="0">
            <a:spAutoFit/>
          </a:bodyPr>
          <a:lstStyle/>
          <a:p>
            <a:pPr algn="ctr">
              <a:lnSpc>
                <a:spcPts val="4600"/>
              </a:lnSpc>
            </a:pPr>
            <a:r>
              <a:rPr lang="en-US" sz="4600" spc="611">
                <a:solidFill>
                  <a:srgbClr val="261F52"/>
                </a:solidFill>
                <a:latin typeface="Gulfs Display"/>
                <a:ea typeface="Gulfs Display"/>
                <a:cs typeface="Gulfs Display"/>
                <a:sym typeface="Gulfs Display"/>
              </a:rPr>
              <a:t>BUON ANNO!</a:t>
            </a:r>
          </a:p>
        </p:txBody>
      </p:sp>
      <p:sp>
        <p:nvSpPr>
          <p:cNvPr name="TextBox 14" id="14"/>
          <p:cNvSpPr txBox="true"/>
          <p:nvPr/>
        </p:nvSpPr>
        <p:spPr>
          <a:xfrm rot="0">
            <a:off x="2212386" y="4416687"/>
            <a:ext cx="5673936" cy="2785745"/>
          </a:xfrm>
          <a:prstGeom prst="rect">
            <a:avLst/>
          </a:prstGeom>
        </p:spPr>
        <p:txBody>
          <a:bodyPr anchor="t" rtlCol="false" tIns="0" lIns="0" bIns="0" rIns="0">
            <a:spAutoFit/>
          </a:bodyPr>
          <a:lstStyle/>
          <a:p>
            <a:pPr algn="ctr">
              <a:lnSpc>
                <a:spcPts val="4480"/>
              </a:lnSpc>
            </a:pPr>
            <a:r>
              <a:rPr lang="en-US" sz="3200">
                <a:solidFill>
                  <a:srgbClr val="152251"/>
                </a:solidFill>
                <a:latin typeface="Canva Sans"/>
                <a:ea typeface="Canva Sans"/>
                <a:cs typeface="Canva Sans"/>
                <a:sym typeface="Canva Sans"/>
              </a:rPr>
              <a:t>SPERIAMO CHE QUEST’ANNO  VI REGALI NUOVE SCOPERTE, AMICIZIE SINCERE E LA GIOIA DI IMPARARE INSIEME.</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51276"/>
            </a:stretch>
          </a:blipFill>
        </p:spPr>
      </p:sp>
      <p:sp>
        <p:nvSpPr>
          <p:cNvPr name="Freeform 3" id="3"/>
          <p:cNvSpPr/>
          <p:nvPr/>
        </p:nvSpPr>
        <p:spPr>
          <a:xfrm flipH="false" flipV="false" rot="0">
            <a:off x="-465077" y="7569995"/>
            <a:ext cx="20530772" cy="5915925"/>
          </a:xfrm>
          <a:custGeom>
            <a:avLst/>
            <a:gdLst/>
            <a:ahLst/>
            <a:cxnLst/>
            <a:rect r="r" b="b" t="t" l="l"/>
            <a:pathLst>
              <a:path h="5915925" w="20530772">
                <a:moveTo>
                  <a:pt x="0" y="0"/>
                </a:moveTo>
                <a:lnTo>
                  <a:pt x="20530772" y="0"/>
                </a:lnTo>
                <a:lnTo>
                  <a:pt x="20530772" y="5915926"/>
                </a:lnTo>
                <a:lnTo>
                  <a:pt x="0" y="5915926"/>
                </a:lnTo>
                <a:lnTo>
                  <a:pt x="0" y="0"/>
                </a:lnTo>
                <a:close/>
              </a:path>
            </a:pathLst>
          </a:custGeom>
          <a:blipFill>
            <a:blip r:embed="rId3"/>
            <a:stretch>
              <a:fillRect l="-8430" t="0" r="-8430" b="-11697"/>
            </a:stretch>
          </a:blipFill>
        </p:spPr>
      </p:sp>
      <p:sp>
        <p:nvSpPr>
          <p:cNvPr name="Freeform 4" id="4"/>
          <p:cNvSpPr/>
          <p:nvPr/>
        </p:nvSpPr>
        <p:spPr>
          <a:xfrm flipH="false" flipV="false" rot="0">
            <a:off x="9544052" y="4578920"/>
            <a:ext cx="5106466" cy="4679380"/>
          </a:xfrm>
          <a:custGeom>
            <a:avLst/>
            <a:gdLst/>
            <a:ahLst/>
            <a:cxnLst/>
            <a:rect r="r" b="b" t="t" l="l"/>
            <a:pathLst>
              <a:path h="4679380" w="5106466">
                <a:moveTo>
                  <a:pt x="0" y="0"/>
                </a:moveTo>
                <a:lnTo>
                  <a:pt x="5106467" y="0"/>
                </a:lnTo>
                <a:lnTo>
                  <a:pt x="5106467" y="4679380"/>
                </a:lnTo>
                <a:lnTo>
                  <a:pt x="0" y="4679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2208513" y="2169427"/>
            <a:ext cx="5658209" cy="7088873"/>
          </a:xfrm>
          <a:custGeom>
            <a:avLst/>
            <a:gdLst/>
            <a:ahLst/>
            <a:cxnLst/>
            <a:rect r="r" b="b" t="t" l="l"/>
            <a:pathLst>
              <a:path h="7088873" w="5658209">
                <a:moveTo>
                  <a:pt x="0" y="0"/>
                </a:moveTo>
                <a:lnTo>
                  <a:pt x="5658209" y="0"/>
                </a:lnTo>
                <a:lnTo>
                  <a:pt x="5658209" y="7088873"/>
                </a:lnTo>
                <a:lnTo>
                  <a:pt x="0" y="70888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0" y="-218155"/>
            <a:ext cx="2362224" cy="2493710"/>
          </a:xfrm>
          <a:custGeom>
            <a:avLst/>
            <a:gdLst/>
            <a:ahLst/>
            <a:cxnLst/>
            <a:rect r="r" b="b" t="t" l="l"/>
            <a:pathLst>
              <a:path h="2493710" w="2362224">
                <a:moveTo>
                  <a:pt x="0" y="0"/>
                </a:moveTo>
                <a:lnTo>
                  <a:pt x="2362224" y="0"/>
                </a:lnTo>
                <a:lnTo>
                  <a:pt x="2362224" y="2493710"/>
                </a:lnTo>
                <a:lnTo>
                  <a:pt x="0" y="24937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2461659" y="7095461"/>
            <a:ext cx="2427676" cy="2162839"/>
          </a:xfrm>
          <a:custGeom>
            <a:avLst/>
            <a:gdLst/>
            <a:ahLst/>
            <a:cxnLst/>
            <a:rect r="r" b="b" t="t" l="l"/>
            <a:pathLst>
              <a:path h="2162839" w="2427676">
                <a:moveTo>
                  <a:pt x="0" y="0"/>
                </a:moveTo>
                <a:lnTo>
                  <a:pt x="2427676" y="0"/>
                </a:lnTo>
                <a:lnTo>
                  <a:pt x="2427676" y="2162839"/>
                </a:lnTo>
                <a:lnTo>
                  <a:pt x="0" y="216283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2362224"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7150110" y="0"/>
            <a:ext cx="4787886" cy="1793281"/>
          </a:xfrm>
          <a:custGeom>
            <a:avLst/>
            <a:gdLst/>
            <a:ahLst/>
            <a:cxnLst/>
            <a:rect r="r" b="b" t="t" l="l"/>
            <a:pathLst>
              <a:path h="1793281" w="4787886">
                <a:moveTo>
                  <a:pt x="0" y="0"/>
                </a:moveTo>
                <a:lnTo>
                  <a:pt x="4787885" y="0"/>
                </a:lnTo>
                <a:lnTo>
                  <a:pt x="4787885" y="1793281"/>
                </a:lnTo>
                <a:lnTo>
                  <a:pt x="0" y="17932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0">
            <a:off x="11567359"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false" flipV="false" rot="0">
            <a:off x="16057001" y="0"/>
            <a:ext cx="4787886" cy="1793281"/>
          </a:xfrm>
          <a:custGeom>
            <a:avLst/>
            <a:gdLst/>
            <a:ahLst/>
            <a:cxnLst/>
            <a:rect r="r" b="b" t="t" l="l"/>
            <a:pathLst>
              <a:path h="1793281" w="4787886">
                <a:moveTo>
                  <a:pt x="0" y="0"/>
                </a:moveTo>
                <a:lnTo>
                  <a:pt x="4787886" y="0"/>
                </a:lnTo>
                <a:lnTo>
                  <a:pt x="4787886" y="1793281"/>
                </a:lnTo>
                <a:lnTo>
                  <a:pt x="0" y="17932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2700000">
            <a:off x="85079" y="7495864"/>
            <a:ext cx="2192066" cy="4114800"/>
          </a:xfrm>
          <a:custGeom>
            <a:avLst/>
            <a:gdLst/>
            <a:ahLst/>
            <a:cxnLst/>
            <a:rect r="r" b="b" t="t" l="l"/>
            <a:pathLst>
              <a:path h="4114800" w="2192066">
                <a:moveTo>
                  <a:pt x="0" y="0"/>
                </a:moveTo>
                <a:lnTo>
                  <a:pt x="2192066" y="0"/>
                </a:lnTo>
                <a:lnTo>
                  <a:pt x="2192066"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1028700" y="3151062"/>
            <a:ext cx="8771609" cy="1719833"/>
          </a:xfrm>
          <a:prstGeom prst="rect">
            <a:avLst/>
          </a:prstGeom>
        </p:spPr>
        <p:txBody>
          <a:bodyPr anchor="t" rtlCol="false" tIns="0" lIns="0" bIns="0" rIns="0">
            <a:spAutoFit/>
          </a:bodyPr>
          <a:lstStyle/>
          <a:p>
            <a:pPr algn="l">
              <a:lnSpc>
                <a:spcPts val="12884"/>
              </a:lnSpc>
            </a:pPr>
            <a:r>
              <a:rPr lang="en-US" sz="12884" spc="1713">
                <a:solidFill>
                  <a:srgbClr val="FFFFFF"/>
                </a:solidFill>
                <a:latin typeface="Gulfs Display"/>
                <a:ea typeface="Gulfs Display"/>
                <a:cs typeface="Gulfs Display"/>
                <a:sym typeface="Gulfs Display"/>
              </a:rPr>
              <a:t>BUON</a:t>
            </a:r>
          </a:p>
        </p:txBody>
      </p:sp>
      <p:sp>
        <p:nvSpPr>
          <p:cNvPr name="TextBox 14" id="14"/>
          <p:cNvSpPr txBox="true"/>
          <p:nvPr/>
        </p:nvSpPr>
        <p:spPr>
          <a:xfrm rot="0">
            <a:off x="1028700" y="4869983"/>
            <a:ext cx="6906816" cy="1711750"/>
          </a:xfrm>
          <a:prstGeom prst="rect">
            <a:avLst/>
          </a:prstGeom>
        </p:spPr>
        <p:txBody>
          <a:bodyPr anchor="t" rtlCol="false" tIns="0" lIns="0" bIns="0" rIns="0">
            <a:spAutoFit/>
          </a:bodyPr>
          <a:lstStyle/>
          <a:p>
            <a:pPr algn="l">
              <a:lnSpc>
                <a:spcPts val="12884"/>
              </a:lnSpc>
            </a:pPr>
            <a:r>
              <a:rPr lang="en-US" sz="12884" spc="1713">
                <a:solidFill>
                  <a:srgbClr val="EAAC3E"/>
                </a:solidFill>
                <a:latin typeface="Gulfs Display"/>
                <a:ea typeface="Gulfs Display"/>
                <a:cs typeface="Gulfs Display"/>
                <a:sym typeface="Gulfs Display"/>
              </a:rPr>
              <a:t>ANNO </a:t>
            </a:r>
          </a:p>
        </p:txBody>
      </p:sp>
      <p:sp>
        <p:nvSpPr>
          <p:cNvPr name="TextBox 15" id="15"/>
          <p:cNvSpPr txBox="true"/>
          <p:nvPr/>
        </p:nvSpPr>
        <p:spPr>
          <a:xfrm rot="0">
            <a:off x="1028700" y="6515099"/>
            <a:ext cx="8401776" cy="1180464"/>
          </a:xfrm>
          <a:prstGeom prst="rect">
            <a:avLst/>
          </a:prstGeom>
        </p:spPr>
        <p:txBody>
          <a:bodyPr anchor="t" rtlCol="false" tIns="0" lIns="0" bIns="0" rIns="0">
            <a:spAutoFit/>
          </a:bodyPr>
          <a:lstStyle/>
          <a:p>
            <a:pPr algn="l">
              <a:lnSpc>
                <a:spcPts val="4760"/>
              </a:lnSpc>
            </a:pPr>
            <a:r>
              <a:rPr lang="en-US" sz="3400" b="true">
                <a:solidFill>
                  <a:srgbClr val="FFFFFF"/>
                </a:solidFill>
                <a:latin typeface="Canva Sans Bold"/>
                <a:ea typeface="Canva Sans Bold"/>
                <a:cs typeface="Canva Sans Bold"/>
                <a:sym typeface="Canva Sans Bold"/>
              </a:rPr>
              <a:t>UN NUOVO ANNO É UN LIBRO TUTTO DA SCRIVERE!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DAG9o_MafO4</dc:identifier>
  <dcterms:modified xsi:type="dcterms:W3CDTF">2011-08-01T06:04:30Z</dcterms:modified>
  <cp:revision>1</cp:revision>
  <dc:title>Escape room matematica anno nuovo</dc:title>
</cp:coreProperties>
</file>